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17"/>
  </p:notesMasterIdLst>
  <p:handoutMasterIdLst>
    <p:handoutMasterId r:id="rId18"/>
  </p:handoutMasterIdLst>
  <p:sldIdLst>
    <p:sldId id="546" r:id="rId2"/>
    <p:sldId id="520" r:id="rId3"/>
    <p:sldId id="533" r:id="rId4"/>
    <p:sldId id="499" r:id="rId5"/>
    <p:sldId id="542" r:id="rId6"/>
    <p:sldId id="540" r:id="rId7"/>
    <p:sldId id="541" r:id="rId8"/>
    <p:sldId id="483" r:id="rId9"/>
    <p:sldId id="528" r:id="rId10"/>
    <p:sldId id="527" r:id="rId11"/>
    <p:sldId id="545" r:id="rId12"/>
    <p:sldId id="536" r:id="rId13"/>
    <p:sldId id="517" r:id="rId14"/>
    <p:sldId id="544" r:id="rId15"/>
    <p:sldId id="53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600" userDrawn="1">
          <p15:clr>
            <a:srgbClr val="A4A3A4"/>
          </p15:clr>
        </p15:guide>
        <p15:guide id="3" orient="horz" pos="1056" userDrawn="1">
          <p15:clr>
            <a:srgbClr val="A4A3A4"/>
          </p15:clr>
        </p15:guide>
        <p15:guide id="4" orient="horz" pos="768" userDrawn="1">
          <p15:clr>
            <a:srgbClr val="A4A3A4"/>
          </p15:clr>
        </p15:guide>
        <p15:guide id="6" orient="horz" pos="3696" userDrawn="1">
          <p15:clr>
            <a:srgbClr val="A4A3A4"/>
          </p15:clr>
        </p15:guide>
        <p15:guide id="7" pos="7189" userDrawn="1">
          <p15:clr>
            <a:srgbClr val="A4A3A4"/>
          </p15:clr>
        </p15:guide>
        <p15:guide id="8" pos="840" userDrawn="1">
          <p15:clr>
            <a:srgbClr val="A4A3A4"/>
          </p15:clr>
        </p15:guide>
        <p15:guide id="9" pos="6697">
          <p15:clr>
            <a:srgbClr val="A4A3A4"/>
          </p15:clr>
        </p15:guide>
        <p15:guide id="10" pos="4248" userDrawn="1">
          <p15:clr>
            <a:srgbClr val="A4A3A4"/>
          </p15:clr>
        </p15:guide>
        <p15:guide id="11" pos="4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ilin, Clement (GE Healthcare)" initials="JC(H" lastIdx="1" clrIdx="0">
    <p:extLst>
      <p:ext uri="{19B8F6BF-5375-455C-9EA6-DF929625EA0E}">
        <p15:presenceInfo xmlns:p15="http://schemas.microsoft.com/office/powerpoint/2012/main" userId="S::212781415@ge.com::4884cf91-1968-4954-9c25-54c50751988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BFBF"/>
    <a:srgbClr val="1A545D"/>
    <a:srgbClr val="005EB8"/>
    <a:srgbClr val="FF8F8F"/>
    <a:srgbClr val="0808FF"/>
    <a:srgbClr val="F6D6BC"/>
    <a:srgbClr val="E5F4D4"/>
    <a:srgbClr val="6B99CC"/>
    <a:srgbClr val="C7E7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7752061-5463-48E6-A297-43E0E91C0267}">
  <a:tblStyle styleId="{B7752061-5463-48E6-A297-43E0E91C0267}" styleName="GE Basic Table">
    <a:wholeTbl>
      <a:tcTxStyle>
        <a:fontRef idx="minor">
          <a:prstClr val="black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dk2"/>
              </a:solidFill>
            </a:ln>
          </a:bottom>
          <a:insideH>
            <a:ln w="12700" cmpd="sng">
              <a:solidFill>
                <a:schemeClr val="dk2"/>
              </a:solidFill>
            </a:ln>
          </a:insideH>
          <a:insideV>
            <a:ln w="12700" cmpd="sng">
              <a:solidFill>
                <a:schemeClr val="dk2"/>
              </a:solidFill>
            </a:ln>
          </a:insideV>
        </a:tcBdr>
        <a:fill>
          <a:noFill/>
        </a:fill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TxStyle b="on">
        <a:fontRef idx="minor">
          <a:prstClr val="black"/>
        </a:fontRef>
        <a:schemeClr val="dk1"/>
      </a:tcTxStyle>
      <a:tcStyle>
        <a:tcBdr/>
      </a:tcStyle>
    </a:firstCol>
    <a:lastRow>
      <a:tcTxStyle b="on">
        <a:fontRef idx="minor">
          <a:prstClr val="black"/>
        </a:fontRef>
        <a:schemeClr val="dk1"/>
      </a:tcTxStyle>
      <a:tcStyle>
        <a:tcBdr/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0" cmpd="sng">
              <a:solidFill>
                <a:schemeClr val="accent3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 autoAdjust="0"/>
  </p:normalViewPr>
  <p:slideViewPr>
    <p:cSldViewPr snapToGrid="0" showGuides="1">
      <p:cViewPr>
        <p:scale>
          <a:sx n="99" d="100"/>
          <a:sy n="99" d="100"/>
        </p:scale>
        <p:origin x="74" y="360"/>
      </p:cViewPr>
      <p:guideLst>
        <p:guide orient="horz" pos="2160"/>
        <p:guide pos="3600"/>
        <p:guide orient="horz" pos="1056"/>
        <p:guide orient="horz" pos="768"/>
        <p:guide orient="horz" pos="3696"/>
        <p:guide pos="7189"/>
        <p:guide pos="840"/>
        <p:guide pos="6697"/>
        <p:guide pos="4248"/>
        <p:guide pos="4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2" d="100"/>
          <a:sy n="92" d="100"/>
        </p:scale>
        <p:origin x="-3410" y="-81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F77B6-06AB-43A3-89A4-8CD1677993D0}" type="datetimeFigureOut">
              <a:rPr lang="en-CA" smtClean="0"/>
              <a:t>2024-04-02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762B2D-468D-4837-8CAA-70AF425658B8}" type="slidenum">
              <a:rPr lang="en-CA" smtClean="0"/>
              <a:t>‹N°›</a:t>
            </a:fld>
            <a:endParaRPr lang="en-CA"/>
          </a:p>
        </p:txBody>
      </p:sp>
      <p:pic>
        <p:nvPicPr>
          <p:cNvPr id="1026" name="Picture 2" descr="I:\Dockets\1421 SmallStuff GE PPT\Graphics\GE Grey.e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312" y="65216"/>
            <a:ext cx="579375" cy="57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0291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6804B0-AD37-4623-8498-3C9AE39E25E5}" type="datetimeFigureOut">
              <a:rPr lang="en-CA" smtClean="0"/>
              <a:t>2024-04-02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77687" y="4343400"/>
            <a:ext cx="6102626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CDABC8-FD09-47BC-822A-A981D494E0D7}" type="slidenum">
              <a:rPr lang="en-CA" smtClean="0"/>
              <a:t>‹N°›</a:t>
            </a:fld>
            <a:endParaRPr lang="en-CA"/>
          </a:p>
        </p:txBody>
      </p:sp>
      <p:pic>
        <p:nvPicPr>
          <p:cNvPr id="8" name="Picture 2" descr="I:\Dockets\1421 SmallStuff GE PPT\Graphics\GE Grey.e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312" y="65216"/>
            <a:ext cx="579375" cy="57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857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8600" indent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57200" indent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685800" indent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914400" indent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11" y="4303727"/>
            <a:ext cx="12188952" cy="18364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58964" y="585216"/>
            <a:ext cx="9137736" cy="155448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Slide Layout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58964" y="2441889"/>
            <a:ext cx="4467288" cy="254013"/>
          </a:xfrm>
        </p:spPr>
        <p:txBody>
          <a:bodyPr/>
          <a:lstStyle>
            <a:lvl1pPr algn="l">
              <a:defRPr sz="14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MICAD-2021   25 March 2021</a:t>
            </a:r>
            <a:endParaRPr lang="en-CA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559607" y="3017520"/>
            <a:ext cx="8047433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en-US" sz="900" dirty="0">
                <a:solidFill>
                  <a:schemeClr val="accent2"/>
                </a:solidFill>
              </a:rPr>
              <a:t>Placeholder confidentiality disclosure. Edit or delete from layout master if not needed.</a:t>
            </a:r>
          </a:p>
          <a:p>
            <a:r>
              <a:rPr lang="en-US" sz="900" baseline="0" dirty="0">
                <a:solidFill>
                  <a:srgbClr val="63666A"/>
                </a:solidFill>
                <a:latin typeface="GE Inspira Sans" charset="0"/>
                <a:ea typeface="GE Inspira Sans" charset="0"/>
                <a:cs typeface="GE Inspira Sans" charset="0"/>
              </a:rPr>
              <a:t>Use this second line if additional confidentiality disclosure information is required. </a:t>
            </a:r>
            <a:endParaRPr lang="en-US" sz="2000" dirty="0">
              <a:solidFill>
                <a:srgbClr val="63666A"/>
              </a:solidFill>
              <a:latin typeface="GE Inspira Sans" charset="0"/>
              <a:ea typeface="GE Inspira Sans" charset="0"/>
              <a:cs typeface="GE Inspira Sans" charset="0"/>
            </a:endParaRPr>
          </a:p>
        </p:txBody>
      </p:sp>
      <p:sp>
        <p:nvSpPr>
          <p:cNvPr id="9" name="Freeform 5"/>
          <p:cNvSpPr>
            <a:spLocks noChangeAspect="1" noEditPoints="1"/>
          </p:cNvSpPr>
          <p:nvPr userDrawn="1"/>
        </p:nvSpPr>
        <p:spPr bwMode="auto">
          <a:xfrm>
            <a:off x="754593" y="475512"/>
            <a:ext cx="914400" cy="914400"/>
          </a:xfrm>
          <a:custGeom>
            <a:avLst/>
            <a:gdLst>
              <a:gd name="T0" fmla="*/ 3869 w 5760"/>
              <a:gd name="T1" fmla="*/ 1545 h 5760"/>
              <a:gd name="T2" fmla="*/ 2018 w 5760"/>
              <a:gd name="T3" fmla="*/ 2250 h 5760"/>
              <a:gd name="T4" fmla="*/ 2018 w 5760"/>
              <a:gd name="T5" fmla="*/ 2250 h 5760"/>
              <a:gd name="T6" fmla="*/ 1556 w 5760"/>
              <a:gd name="T7" fmla="*/ 3934 h 5760"/>
              <a:gd name="T8" fmla="*/ 1755 w 5760"/>
              <a:gd name="T9" fmla="*/ 4133 h 5760"/>
              <a:gd name="T10" fmla="*/ 3470 w 5760"/>
              <a:gd name="T11" fmla="*/ 3455 h 5760"/>
              <a:gd name="T12" fmla="*/ 3861 w 5760"/>
              <a:gd name="T13" fmla="*/ 3710 h 5760"/>
              <a:gd name="T14" fmla="*/ 3933 w 5760"/>
              <a:gd name="T15" fmla="*/ 3255 h 5760"/>
              <a:gd name="T16" fmla="*/ 3734 w 5760"/>
              <a:gd name="T17" fmla="*/ 4133 h 5760"/>
              <a:gd name="T18" fmla="*/ 3694 w 5760"/>
              <a:gd name="T19" fmla="*/ 2712 h 5760"/>
              <a:gd name="T20" fmla="*/ 3905 w 5760"/>
              <a:gd name="T21" fmla="*/ 2466 h 5760"/>
              <a:gd name="T22" fmla="*/ 3574 w 5760"/>
              <a:gd name="T23" fmla="*/ 2354 h 5760"/>
              <a:gd name="T24" fmla="*/ 3853 w 5760"/>
              <a:gd name="T25" fmla="*/ 1324 h 5760"/>
              <a:gd name="T26" fmla="*/ 3295 w 5760"/>
              <a:gd name="T27" fmla="*/ 2298 h 5760"/>
              <a:gd name="T28" fmla="*/ 2685 w 5760"/>
              <a:gd name="T29" fmla="*/ 2469 h 5760"/>
              <a:gd name="T30" fmla="*/ 2816 w 5760"/>
              <a:gd name="T31" fmla="*/ 1987 h 5760"/>
              <a:gd name="T32" fmla="*/ 2170 w 5760"/>
              <a:gd name="T33" fmla="*/ 2593 h 5760"/>
              <a:gd name="T34" fmla="*/ 2712 w 5760"/>
              <a:gd name="T35" fmla="*/ 1580 h 5760"/>
              <a:gd name="T36" fmla="*/ 1779 w 5760"/>
              <a:gd name="T37" fmla="*/ 2274 h 5760"/>
              <a:gd name="T38" fmla="*/ 1643 w 5760"/>
              <a:gd name="T39" fmla="*/ 1795 h 5760"/>
              <a:gd name="T40" fmla="*/ 1388 w 5760"/>
              <a:gd name="T41" fmla="*/ 2066 h 5760"/>
              <a:gd name="T42" fmla="*/ 2122 w 5760"/>
              <a:gd name="T43" fmla="*/ 2792 h 5760"/>
              <a:gd name="T44" fmla="*/ 2417 w 5760"/>
              <a:gd name="T45" fmla="*/ 2832 h 5760"/>
              <a:gd name="T46" fmla="*/ 1292 w 5760"/>
              <a:gd name="T47" fmla="*/ 3917 h 5760"/>
              <a:gd name="T48" fmla="*/ 2537 w 5760"/>
              <a:gd name="T49" fmla="*/ 3678 h 5760"/>
              <a:gd name="T50" fmla="*/ 3374 w 5760"/>
              <a:gd name="T51" fmla="*/ 2489 h 5760"/>
              <a:gd name="T52" fmla="*/ 2888 w 5760"/>
              <a:gd name="T53" fmla="*/ 3502 h 5760"/>
              <a:gd name="T54" fmla="*/ 4484 w 5760"/>
              <a:gd name="T55" fmla="*/ 3646 h 5760"/>
              <a:gd name="T56" fmla="*/ 5321 w 5760"/>
              <a:gd name="T57" fmla="*/ 3701 h 5760"/>
              <a:gd name="T58" fmla="*/ 5297 w 5760"/>
              <a:gd name="T59" fmla="*/ 3694 h 5760"/>
              <a:gd name="T60" fmla="*/ 5066 w 5760"/>
              <a:gd name="T61" fmla="*/ 2513 h 5760"/>
              <a:gd name="T62" fmla="*/ 5138 w 5760"/>
              <a:gd name="T63" fmla="*/ 3415 h 5760"/>
              <a:gd name="T64" fmla="*/ 2880 w 5760"/>
              <a:gd name="T65" fmla="*/ 5449 h 5760"/>
              <a:gd name="T66" fmla="*/ 2063 w 5760"/>
              <a:gd name="T67" fmla="*/ 5306 h 5760"/>
              <a:gd name="T68" fmla="*/ 2689 w 5760"/>
              <a:gd name="T69" fmla="*/ 5393 h 5760"/>
              <a:gd name="T70" fmla="*/ 3047 w 5760"/>
              <a:gd name="T71" fmla="*/ 4875 h 5760"/>
              <a:gd name="T72" fmla="*/ 1771 w 5760"/>
              <a:gd name="T73" fmla="*/ 5042 h 5760"/>
              <a:gd name="T74" fmla="*/ 440 w 5760"/>
              <a:gd name="T75" fmla="*/ 2067 h 5760"/>
              <a:gd name="T76" fmla="*/ 462 w 5760"/>
              <a:gd name="T77" fmla="*/ 2075 h 5760"/>
              <a:gd name="T78" fmla="*/ 694 w 5760"/>
              <a:gd name="T79" fmla="*/ 3247 h 5760"/>
              <a:gd name="T80" fmla="*/ 622 w 5760"/>
              <a:gd name="T81" fmla="*/ 2354 h 5760"/>
              <a:gd name="T82" fmla="*/ 2880 w 5760"/>
              <a:gd name="T83" fmla="*/ 311 h 5760"/>
              <a:gd name="T84" fmla="*/ 3696 w 5760"/>
              <a:gd name="T85" fmla="*/ 461 h 5760"/>
              <a:gd name="T86" fmla="*/ 3071 w 5760"/>
              <a:gd name="T87" fmla="*/ 367 h 5760"/>
              <a:gd name="T88" fmla="*/ 2712 w 5760"/>
              <a:gd name="T89" fmla="*/ 885 h 5760"/>
              <a:gd name="T90" fmla="*/ 3989 w 5760"/>
              <a:gd name="T91" fmla="*/ 726 h 5760"/>
              <a:gd name="T92" fmla="*/ 5321 w 5760"/>
              <a:gd name="T93" fmla="*/ 3701 h 5760"/>
              <a:gd name="T94" fmla="*/ 135 w 5760"/>
              <a:gd name="T95" fmla="*/ 2880 h 5760"/>
              <a:gd name="T96" fmla="*/ 5624 w 5760"/>
              <a:gd name="T97" fmla="*/ 2880 h 5760"/>
              <a:gd name="T98" fmla="*/ 2880 w 5760"/>
              <a:gd name="T99" fmla="*/ 5760 h 5760"/>
              <a:gd name="T100" fmla="*/ 2880 w 5760"/>
              <a:gd name="T101" fmla="*/ 0 h 5760"/>
              <a:gd name="T102" fmla="*/ 2880 w 5760"/>
              <a:gd name="T103" fmla="*/ 576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60" h="5760">
                <a:moveTo>
                  <a:pt x="3526" y="2130"/>
                </a:moveTo>
                <a:cubicBezTo>
                  <a:pt x="3526" y="1803"/>
                  <a:pt x="3748" y="1485"/>
                  <a:pt x="3869" y="1545"/>
                </a:cubicBezTo>
                <a:cubicBezTo>
                  <a:pt x="4006" y="1614"/>
                  <a:pt x="3766" y="1923"/>
                  <a:pt x="3526" y="2130"/>
                </a:cubicBezTo>
                <a:moveTo>
                  <a:pt x="2018" y="2250"/>
                </a:moveTo>
                <a:cubicBezTo>
                  <a:pt x="2018" y="1987"/>
                  <a:pt x="2278" y="1486"/>
                  <a:pt x="2437" y="1539"/>
                </a:cubicBezTo>
                <a:cubicBezTo>
                  <a:pt x="2625" y="1601"/>
                  <a:pt x="2282" y="2106"/>
                  <a:pt x="2018" y="2250"/>
                </a:cubicBezTo>
                <a:close/>
                <a:moveTo>
                  <a:pt x="1755" y="4133"/>
                </a:moveTo>
                <a:cubicBezTo>
                  <a:pt x="1635" y="4138"/>
                  <a:pt x="1556" y="4062"/>
                  <a:pt x="1556" y="3934"/>
                </a:cubicBezTo>
                <a:cubicBezTo>
                  <a:pt x="1556" y="3591"/>
                  <a:pt x="2031" y="3264"/>
                  <a:pt x="2390" y="3088"/>
                </a:cubicBezTo>
                <a:cubicBezTo>
                  <a:pt x="2327" y="3567"/>
                  <a:pt x="2165" y="4114"/>
                  <a:pt x="1755" y="4133"/>
                </a:cubicBezTo>
                <a:close/>
                <a:moveTo>
                  <a:pt x="3949" y="3016"/>
                </a:moveTo>
                <a:cubicBezTo>
                  <a:pt x="3678" y="3016"/>
                  <a:pt x="3470" y="3215"/>
                  <a:pt x="3470" y="3455"/>
                </a:cubicBezTo>
                <a:cubicBezTo>
                  <a:pt x="3470" y="3654"/>
                  <a:pt x="3590" y="3813"/>
                  <a:pt x="3750" y="3813"/>
                </a:cubicBezTo>
                <a:cubicBezTo>
                  <a:pt x="3806" y="3813"/>
                  <a:pt x="3861" y="3782"/>
                  <a:pt x="3861" y="3710"/>
                </a:cubicBezTo>
                <a:cubicBezTo>
                  <a:pt x="3861" y="3606"/>
                  <a:pt x="3724" y="3581"/>
                  <a:pt x="3734" y="3426"/>
                </a:cubicBezTo>
                <a:cubicBezTo>
                  <a:pt x="3741" y="3323"/>
                  <a:pt x="3837" y="3255"/>
                  <a:pt x="3933" y="3255"/>
                </a:cubicBezTo>
                <a:cubicBezTo>
                  <a:pt x="4124" y="3255"/>
                  <a:pt x="4214" y="3440"/>
                  <a:pt x="4214" y="3632"/>
                </a:cubicBezTo>
                <a:cubicBezTo>
                  <a:pt x="4206" y="3927"/>
                  <a:pt x="3989" y="4133"/>
                  <a:pt x="3734" y="4133"/>
                </a:cubicBezTo>
                <a:cubicBezTo>
                  <a:pt x="3398" y="4133"/>
                  <a:pt x="3183" y="3813"/>
                  <a:pt x="3183" y="3470"/>
                </a:cubicBezTo>
                <a:cubicBezTo>
                  <a:pt x="3183" y="2960"/>
                  <a:pt x="3518" y="2760"/>
                  <a:pt x="3694" y="2712"/>
                </a:cubicBezTo>
                <a:cubicBezTo>
                  <a:pt x="3696" y="2712"/>
                  <a:pt x="4153" y="2794"/>
                  <a:pt x="4138" y="2592"/>
                </a:cubicBezTo>
                <a:cubicBezTo>
                  <a:pt x="4132" y="2504"/>
                  <a:pt x="4000" y="2470"/>
                  <a:pt x="3905" y="2466"/>
                </a:cubicBezTo>
                <a:cubicBezTo>
                  <a:pt x="3799" y="2462"/>
                  <a:pt x="3692" y="2500"/>
                  <a:pt x="3692" y="2500"/>
                </a:cubicBezTo>
                <a:cubicBezTo>
                  <a:pt x="3636" y="2472"/>
                  <a:pt x="3598" y="2417"/>
                  <a:pt x="3574" y="2354"/>
                </a:cubicBezTo>
                <a:cubicBezTo>
                  <a:pt x="3901" y="2106"/>
                  <a:pt x="4133" y="1867"/>
                  <a:pt x="4133" y="1596"/>
                </a:cubicBezTo>
                <a:cubicBezTo>
                  <a:pt x="4133" y="1452"/>
                  <a:pt x="4037" y="1324"/>
                  <a:pt x="3853" y="1324"/>
                </a:cubicBezTo>
                <a:cubicBezTo>
                  <a:pt x="3526" y="1324"/>
                  <a:pt x="3279" y="1739"/>
                  <a:pt x="3279" y="2114"/>
                </a:cubicBezTo>
                <a:cubicBezTo>
                  <a:pt x="3279" y="2178"/>
                  <a:pt x="3279" y="2242"/>
                  <a:pt x="3295" y="2298"/>
                </a:cubicBezTo>
                <a:cubicBezTo>
                  <a:pt x="3087" y="2449"/>
                  <a:pt x="2933" y="2543"/>
                  <a:pt x="2654" y="2711"/>
                </a:cubicBezTo>
                <a:cubicBezTo>
                  <a:pt x="2654" y="2676"/>
                  <a:pt x="2661" y="2586"/>
                  <a:pt x="2685" y="2469"/>
                </a:cubicBezTo>
                <a:cubicBezTo>
                  <a:pt x="2780" y="2365"/>
                  <a:pt x="2912" y="2210"/>
                  <a:pt x="2912" y="2090"/>
                </a:cubicBezTo>
                <a:cubicBezTo>
                  <a:pt x="2912" y="2034"/>
                  <a:pt x="2880" y="1987"/>
                  <a:pt x="2816" y="1987"/>
                </a:cubicBezTo>
                <a:cubicBezTo>
                  <a:pt x="2657" y="1987"/>
                  <a:pt x="2537" y="2226"/>
                  <a:pt x="2505" y="2393"/>
                </a:cubicBezTo>
                <a:cubicBezTo>
                  <a:pt x="2433" y="2481"/>
                  <a:pt x="2290" y="2593"/>
                  <a:pt x="2170" y="2593"/>
                </a:cubicBezTo>
                <a:cubicBezTo>
                  <a:pt x="2074" y="2593"/>
                  <a:pt x="2042" y="2505"/>
                  <a:pt x="2034" y="2473"/>
                </a:cubicBezTo>
                <a:cubicBezTo>
                  <a:pt x="2338" y="2369"/>
                  <a:pt x="2712" y="1955"/>
                  <a:pt x="2712" y="1580"/>
                </a:cubicBezTo>
                <a:cubicBezTo>
                  <a:pt x="2712" y="1500"/>
                  <a:pt x="2681" y="1324"/>
                  <a:pt x="2441" y="1324"/>
                </a:cubicBezTo>
                <a:cubicBezTo>
                  <a:pt x="2082" y="1324"/>
                  <a:pt x="1779" y="1859"/>
                  <a:pt x="1779" y="2274"/>
                </a:cubicBezTo>
                <a:cubicBezTo>
                  <a:pt x="1651" y="2274"/>
                  <a:pt x="1604" y="2138"/>
                  <a:pt x="1604" y="2034"/>
                </a:cubicBezTo>
                <a:cubicBezTo>
                  <a:pt x="1604" y="1931"/>
                  <a:pt x="1643" y="1827"/>
                  <a:pt x="1643" y="1795"/>
                </a:cubicBezTo>
                <a:cubicBezTo>
                  <a:pt x="1643" y="1763"/>
                  <a:pt x="1627" y="1723"/>
                  <a:pt x="1580" y="1723"/>
                </a:cubicBezTo>
                <a:cubicBezTo>
                  <a:pt x="1460" y="1723"/>
                  <a:pt x="1388" y="1883"/>
                  <a:pt x="1388" y="2066"/>
                </a:cubicBezTo>
                <a:cubicBezTo>
                  <a:pt x="1396" y="2322"/>
                  <a:pt x="1564" y="2481"/>
                  <a:pt x="1787" y="2497"/>
                </a:cubicBezTo>
                <a:cubicBezTo>
                  <a:pt x="1819" y="2649"/>
                  <a:pt x="1955" y="2792"/>
                  <a:pt x="2122" y="2792"/>
                </a:cubicBezTo>
                <a:cubicBezTo>
                  <a:pt x="2226" y="2792"/>
                  <a:pt x="2353" y="2760"/>
                  <a:pt x="2441" y="2681"/>
                </a:cubicBezTo>
                <a:cubicBezTo>
                  <a:pt x="2433" y="2737"/>
                  <a:pt x="2425" y="2784"/>
                  <a:pt x="2417" y="2832"/>
                </a:cubicBezTo>
                <a:cubicBezTo>
                  <a:pt x="2066" y="3016"/>
                  <a:pt x="1811" y="3143"/>
                  <a:pt x="1580" y="3351"/>
                </a:cubicBezTo>
                <a:cubicBezTo>
                  <a:pt x="1396" y="3518"/>
                  <a:pt x="1292" y="3742"/>
                  <a:pt x="1292" y="3917"/>
                </a:cubicBezTo>
                <a:cubicBezTo>
                  <a:pt x="1292" y="4157"/>
                  <a:pt x="1444" y="4380"/>
                  <a:pt x="1755" y="4380"/>
                </a:cubicBezTo>
                <a:cubicBezTo>
                  <a:pt x="2122" y="4380"/>
                  <a:pt x="2401" y="4085"/>
                  <a:pt x="2537" y="3678"/>
                </a:cubicBezTo>
                <a:cubicBezTo>
                  <a:pt x="2601" y="3486"/>
                  <a:pt x="2626" y="3208"/>
                  <a:pt x="2642" y="2952"/>
                </a:cubicBezTo>
                <a:cubicBezTo>
                  <a:pt x="3009" y="2745"/>
                  <a:pt x="3183" y="2625"/>
                  <a:pt x="3374" y="2489"/>
                </a:cubicBezTo>
                <a:cubicBezTo>
                  <a:pt x="3398" y="2529"/>
                  <a:pt x="3423" y="2561"/>
                  <a:pt x="3454" y="2585"/>
                </a:cubicBezTo>
                <a:cubicBezTo>
                  <a:pt x="3287" y="2673"/>
                  <a:pt x="2888" y="2920"/>
                  <a:pt x="2888" y="3502"/>
                </a:cubicBezTo>
                <a:cubicBezTo>
                  <a:pt x="2888" y="3917"/>
                  <a:pt x="3167" y="4380"/>
                  <a:pt x="3718" y="4380"/>
                </a:cubicBezTo>
                <a:cubicBezTo>
                  <a:pt x="4172" y="4380"/>
                  <a:pt x="4484" y="4005"/>
                  <a:pt x="4484" y="3646"/>
                </a:cubicBezTo>
                <a:cubicBezTo>
                  <a:pt x="4484" y="3319"/>
                  <a:pt x="4300" y="3016"/>
                  <a:pt x="3949" y="3016"/>
                </a:cubicBezTo>
                <a:close/>
                <a:moveTo>
                  <a:pt x="5321" y="3701"/>
                </a:moveTo>
                <a:cubicBezTo>
                  <a:pt x="5319" y="3703"/>
                  <a:pt x="5315" y="3707"/>
                  <a:pt x="5306" y="3704"/>
                </a:cubicBezTo>
                <a:cubicBezTo>
                  <a:pt x="5299" y="3702"/>
                  <a:pt x="5297" y="3698"/>
                  <a:pt x="5297" y="3694"/>
                </a:cubicBezTo>
                <a:cubicBezTo>
                  <a:pt x="5298" y="3689"/>
                  <a:pt x="5394" y="3405"/>
                  <a:pt x="5393" y="3080"/>
                </a:cubicBezTo>
                <a:cubicBezTo>
                  <a:pt x="5392" y="2728"/>
                  <a:pt x="5249" y="2513"/>
                  <a:pt x="5066" y="2513"/>
                </a:cubicBezTo>
                <a:cubicBezTo>
                  <a:pt x="4954" y="2513"/>
                  <a:pt x="4874" y="2593"/>
                  <a:pt x="4874" y="2712"/>
                </a:cubicBezTo>
                <a:cubicBezTo>
                  <a:pt x="4874" y="2928"/>
                  <a:pt x="5138" y="2944"/>
                  <a:pt x="5138" y="3415"/>
                </a:cubicBezTo>
                <a:cubicBezTo>
                  <a:pt x="5138" y="3606"/>
                  <a:pt x="5098" y="3789"/>
                  <a:pt x="5034" y="3989"/>
                </a:cubicBezTo>
                <a:cubicBezTo>
                  <a:pt x="4739" y="4986"/>
                  <a:pt x="3797" y="5449"/>
                  <a:pt x="2880" y="5449"/>
                </a:cubicBezTo>
                <a:cubicBezTo>
                  <a:pt x="2457" y="5449"/>
                  <a:pt x="2157" y="5362"/>
                  <a:pt x="2067" y="5322"/>
                </a:cubicBezTo>
                <a:cubicBezTo>
                  <a:pt x="2063" y="5320"/>
                  <a:pt x="2061" y="5313"/>
                  <a:pt x="2063" y="5306"/>
                </a:cubicBezTo>
                <a:cubicBezTo>
                  <a:pt x="2065" y="5300"/>
                  <a:pt x="2072" y="5296"/>
                  <a:pt x="2075" y="5298"/>
                </a:cubicBezTo>
                <a:cubicBezTo>
                  <a:pt x="2111" y="5312"/>
                  <a:pt x="2369" y="5393"/>
                  <a:pt x="2689" y="5393"/>
                </a:cubicBezTo>
                <a:cubicBezTo>
                  <a:pt x="3040" y="5393"/>
                  <a:pt x="3247" y="5250"/>
                  <a:pt x="3247" y="5074"/>
                </a:cubicBezTo>
                <a:cubicBezTo>
                  <a:pt x="3247" y="4962"/>
                  <a:pt x="3159" y="4875"/>
                  <a:pt x="3047" y="4875"/>
                </a:cubicBezTo>
                <a:cubicBezTo>
                  <a:pt x="2832" y="4875"/>
                  <a:pt x="2816" y="5146"/>
                  <a:pt x="2353" y="5146"/>
                </a:cubicBezTo>
                <a:cubicBezTo>
                  <a:pt x="2154" y="5146"/>
                  <a:pt x="1979" y="5106"/>
                  <a:pt x="1771" y="5042"/>
                </a:cubicBezTo>
                <a:cubicBezTo>
                  <a:pt x="782" y="4739"/>
                  <a:pt x="310" y="3805"/>
                  <a:pt x="311" y="2880"/>
                </a:cubicBezTo>
                <a:cubicBezTo>
                  <a:pt x="311" y="2429"/>
                  <a:pt x="438" y="2070"/>
                  <a:pt x="440" y="2067"/>
                </a:cubicBezTo>
                <a:cubicBezTo>
                  <a:pt x="441" y="2065"/>
                  <a:pt x="447" y="2062"/>
                  <a:pt x="454" y="2065"/>
                </a:cubicBezTo>
                <a:cubicBezTo>
                  <a:pt x="461" y="2067"/>
                  <a:pt x="463" y="2073"/>
                  <a:pt x="462" y="2075"/>
                </a:cubicBezTo>
                <a:cubicBezTo>
                  <a:pt x="451" y="2112"/>
                  <a:pt x="367" y="2370"/>
                  <a:pt x="367" y="2688"/>
                </a:cubicBezTo>
                <a:cubicBezTo>
                  <a:pt x="367" y="3040"/>
                  <a:pt x="511" y="3247"/>
                  <a:pt x="694" y="3247"/>
                </a:cubicBezTo>
                <a:cubicBezTo>
                  <a:pt x="798" y="3247"/>
                  <a:pt x="885" y="3167"/>
                  <a:pt x="885" y="3056"/>
                </a:cubicBezTo>
                <a:cubicBezTo>
                  <a:pt x="885" y="2840"/>
                  <a:pt x="622" y="2816"/>
                  <a:pt x="622" y="2354"/>
                </a:cubicBezTo>
                <a:cubicBezTo>
                  <a:pt x="622" y="2154"/>
                  <a:pt x="662" y="1978"/>
                  <a:pt x="726" y="1771"/>
                </a:cubicBezTo>
                <a:cubicBezTo>
                  <a:pt x="1029" y="782"/>
                  <a:pt x="1963" y="318"/>
                  <a:pt x="2880" y="311"/>
                </a:cubicBezTo>
                <a:cubicBezTo>
                  <a:pt x="3306" y="308"/>
                  <a:pt x="3680" y="435"/>
                  <a:pt x="3694" y="447"/>
                </a:cubicBezTo>
                <a:cubicBezTo>
                  <a:pt x="3696" y="449"/>
                  <a:pt x="3699" y="455"/>
                  <a:pt x="3696" y="461"/>
                </a:cubicBezTo>
                <a:cubicBezTo>
                  <a:pt x="3693" y="468"/>
                  <a:pt x="3688" y="469"/>
                  <a:pt x="3686" y="469"/>
                </a:cubicBezTo>
                <a:cubicBezTo>
                  <a:pt x="3681" y="468"/>
                  <a:pt x="3439" y="367"/>
                  <a:pt x="3071" y="367"/>
                </a:cubicBezTo>
                <a:cubicBezTo>
                  <a:pt x="2728" y="367"/>
                  <a:pt x="2513" y="510"/>
                  <a:pt x="2513" y="694"/>
                </a:cubicBezTo>
                <a:cubicBezTo>
                  <a:pt x="2513" y="798"/>
                  <a:pt x="2593" y="885"/>
                  <a:pt x="2712" y="885"/>
                </a:cubicBezTo>
                <a:cubicBezTo>
                  <a:pt x="2928" y="885"/>
                  <a:pt x="2944" y="622"/>
                  <a:pt x="3406" y="622"/>
                </a:cubicBezTo>
                <a:cubicBezTo>
                  <a:pt x="3606" y="622"/>
                  <a:pt x="3781" y="662"/>
                  <a:pt x="3989" y="726"/>
                </a:cubicBezTo>
                <a:cubicBezTo>
                  <a:pt x="4986" y="1029"/>
                  <a:pt x="5440" y="1971"/>
                  <a:pt x="5449" y="2880"/>
                </a:cubicBezTo>
                <a:cubicBezTo>
                  <a:pt x="5453" y="3346"/>
                  <a:pt x="5322" y="3699"/>
                  <a:pt x="5321" y="3701"/>
                </a:cubicBezTo>
                <a:close/>
                <a:moveTo>
                  <a:pt x="2880" y="136"/>
                </a:moveTo>
                <a:cubicBezTo>
                  <a:pt x="1364" y="136"/>
                  <a:pt x="135" y="1364"/>
                  <a:pt x="135" y="2880"/>
                </a:cubicBezTo>
                <a:cubicBezTo>
                  <a:pt x="135" y="4396"/>
                  <a:pt x="1364" y="5624"/>
                  <a:pt x="2880" y="5624"/>
                </a:cubicBezTo>
                <a:cubicBezTo>
                  <a:pt x="4396" y="5624"/>
                  <a:pt x="5624" y="4396"/>
                  <a:pt x="5624" y="2880"/>
                </a:cubicBezTo>
                <a:cubicBezTo>
                  <a:pt x="5624" y="1372"/>
                  <a:pt x="4396" y="136"/>
                  <a:pt x="2880" y="136"/>
                </a:cubicBezTo>
                <a:close/>
                <a:moveTo>
                  <a:pt x="2880" y="5760"/>
                </a:moveTo>
                <a:cubicBezTo>
                  <a:pt x="1292" y="5760"/>
                  <a:pt x="0" y="4476"/>
                  <a:pt x="0" y="2880"/>
                </a:cubicBezTo>
                <a:cubicBezTo>
                  <a:pt x="0" y="1292"/>
                  <a:pt x="1292" y="0"/>
                  <a:pt x="2880" y="0"/>
                </a:cubicBezTo>
                <a:cubicBezTo>
                  <a:pt x="4467" y="0"/>
                  <a:pt x="5760" y="1292"/>
                  <a:pt x="5760" y="2880"/>
                </a:cubicBezTo>
                <a:cubicBezTo>
                  <a:pt x="5760" y="4476"/>
                  <a:pt x="4467" y="5760"/>
                  <a:pt x="2880" y="5760"/>
                </a:cubicBezTo>
                <a:close/>
              </a:path>
            </a:pathLst>
          </a:custGeom>
          <a:solidFill>
            <a:srgbClr val="005CB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832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509833"/>
            <a:ext cx="112014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 Layout</a:t>
            </a:r>
            <a:endParaRPr lang="en-C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95300" y="2049116"/>
            <a:ext cx="5220880" cy="40468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6475820" y="2049116"/>
            <a:ext cx="5220880" cy="404688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cxnSp>
        <p:nvCxnSpPr>
          <p:cNvPr id="17" name="Straight Connector 16"/>
          <p:cNvCxnSpPr>
            <a:cxnSpLocks/>
          </p:cNvCxnSpPr>
          <p:nvPr userDrawn="1"/>
        </p:nvCxnSpPr>
        <p:spPr>
          <a:xfrm>
            <a:off x="495300" y="1918336"/>
            <a:ext cx="522088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 userDrawn="1"/>
        </p:nvCxnSpPr>
        <p:spPr>
          <a:xfrm>
            <a:off x="6475820" y="1918336"/>
            <a:ext cx="522088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495300" y="1486038"/>
            <a:ext cx="5220880" cy="365760"/>
          </a:xfrm>
        </p:spPr>
        <p:txBody>
          <a:bodyPr vert="horz" lIns="0" tIns="0" rIns="0" bIns="0" rtlCol="0" anchor="b">
            <a:noAutofit/>
          </a:bodyPr>
          <a:lstStyle>
            <a:lvl1pPr algn="l">
              <a:defRPr lang="en-US" sz="1600" b="1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6475820" y="1486038"/>
            <a:ext cx="5220880" cy="3657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600" b="1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1032" y="6432462"/>
            <a:ext cx="329636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00">
                <a:solidFill>
                  <a:schemeClr val="accent2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‹N°›</a:t>
            </a:fld>
            <a:endParaRPr lang="en-CA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4598624" y="6432462"/>
            <a:ext cx="1671207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en-US"/>
              <a:t>MICAD-2021   25 March 2021</a:t>
            </a:r>
            <a:endParaRPr lang="en-CA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269205" y="6432462"/>
            <a:ext cx="3229587" cy="1828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Data augmentation for breast cancer mass segmentation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125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299" y="1487851"/>
            <a:ext cx="3377601" cy="3657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600" b="1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Subtitle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405334" y="1487851"/>
            <a:ext cx="3382004" cy="3657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600" b="1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Subtitle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95299" y="2070820"/>
            <a:ext cx="3377601" cy="4012346"/>
          </a:xfrm>
        </p:spPr>
        <p:txBody>
          <a:bodyPr/>
          <a:lstStyle>
            <a:lvl1pPr>
              <a:defRPr sz="2400"/>
            </a:lvl1pPr>
            <a:lvl2pPr marL="210312">
              <a:defRPr sz="2000"/>
            </a:lvl2pPr>
            <a:lvl3pPr marL="429768" indent="-173736">
              <a:defRPr sz="1600"/>
            </a:lvl3pPr>
            <a:lvl4pPr marL="603504" indent="-128016">
              <a:defRPr sz="1400"/>
            </a:lvl4pPr>
            <a:lvl5pPr marL="793750" indent="-173038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8314696" y="1487851"/>
            <a:ext cx="3382004" cy="3657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600" b="1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Subtitle</a:t>
            </a:r>
          </a:p>
        </p:txBody>
      </p:sp>
      <p:cxnSp>
        <p:nvCxnSpPr>
          <p:cNvPr id="23" name="Straight Connector 22"/>
          <p:cNvCxnSpPr>
            <a:cxnSpLocks/>
          </p:cNvCxnSpPr>
          <p:nvPr userDrawn="1"/>
        </p:nvCxnSpPr>
        <p:spPr>
          <a:xfrm>
            <a:off x="495300" y="1918336"/>
            <a:ext cx="338328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/>
          </p:cNvCxnSpPr>
          <p:nvPr userDrawn="1"/>
        </p:nvCxnSpPr>
        <p:spPr>
          <a:xfrm>
            <a:off x="4405334" y="1918336"/>
            <a:ext cx="338328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/>
          </p:cNvCxnSpPr>
          <p:nvPr userDrawn="1"/>
        </p:nvCxnSpPr>
        <p:spPr>
          <a:xfrm>
            <a:off x="8314696" y="1918336"/>
            <a:ext cx="338328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95300" y="509833"/>
            <a:ext cx="1120140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1032" y="6432462"/>
            <a:ext cx="329636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00">
                <a:solidFill>
                  <a:schemeClr val="accent2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‹N°›</a:t>
            </a:fld>
            <a:endParaRPr lang="en-CA" dirty="0"/>
          </a:p>
        </p:txBody>
      </p:sp>
      <p:sp>
        <p:nvSpPr>
          <p:cNvPr id="21" name="Content Placeholder 14"/>
          <p:cNvSpPr>
            <a:spLocks noGrp="1"/>
          </p:cNvSpPr>
          <p:nvPr>
            <p:ph sz="quarter" idx="18"/>
          </p:nvPr>
        </p:nvSpPr>
        <p:spPr>
          <a:xfrm>
            <a:off x="4405334" y="2070820"/>
            <a:ext cx="3377601" cy="4012346"/>
          </a:xfrm>
        </p:spPr>
        <p:txBody>
          <a:bodyPr/>
          <a:lstStyle>
            <a:lvl1pPr>
              <a:defRPr sz="2400"/>
            </a:lvl1pPr>
            <a:lvl2pPr marL="210312">
              <a:defRPr sz="2000"/>
            </a:lvl2pPr>
            <a:lvl3pPr marL="429768" indent="-173736">
              <a:defRPr sz="1600"/>
            </a:lvl3pPr>
            <a:lvl4pPr marL="603504" indent="-128016">
              <a:defRPr sz="1400"/>
            </a:lvl4pPr>
            <a:lvl5pPr marL="793750" indent="-173038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22" name="Content Placeholder 14"/>
          <p:cNvSpPr>
            <a:spLocks noGrp="1"/>
          </p:cNvSpPr>
          <p:nvPr>
            <p:ph sz="quarter" idx="19"/>
          </p:nvPr>
        </p:nvSpPr>
        <p:spPr>
          <a:xfrm>
            <a:off x="8314696" y="2070820"/>
            <a:ext cx="3377601" cy="4012346"/>
          </a:xfrm>
        </p:spPr>
        <p:txBody>
          <a:bodyPr/>
          <a:lstStyle>
            <a:lvl1pPr>
              <a:defRPr sz="2400"/>
            </a:lvl1pPr>
            <a:lvl2pPr marL="210312">
              <a:defRPr sz="2000"/>
            </a:lvl2pPr>
            <a:lvl3pPr marL="429768" indent="-173736">
              <a:defRPr sz="1600"/>
            </a:lvl3pPr>
            <a:lvl4pPr marL="603504" indent="-128016">
              <a:defRPr sz="1400"/>
            </a:lvl4pPr>
            <a:lvl5pPr marL="793750" indent="-173038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4598624" y="6432462"/>
            <a:ext cx="1671207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en-US"/>
              <a:t>MICAD-2021   25 March 2021</a:t>
            </a:r>
            <a:endParaRPr lang="en-CA" dirty="0"/>
          </a:p>
        </p:txBody>
      </p:sp>
      <p:sp>
        <p:nvSpPr>
          <p:cNvPr id="19" name="Footer Placeholder 7"/>
          <p:cNvSpPr>
            <a:spLocks noGrp="1"/>
          </p:cNvSpPr>
          <p:nvPr>
            <p:ph type="ftr" sz="quarter" idx="20"/>
          </p:nvPr>
        </p:nvSpPr>
        <p:spPr>
          <a:xfrm>
            <a:off x="1269205" y="6432462"/>
            <a:ext cx="3229587" cy="1828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Data augmentation for breast cancer mass segmentation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579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1629578"/>
            <a:ext cx="2518906" cy="204671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1400" b="1" dirty="0" smtClean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396995" y="1629578"/>
            <a:ext cx="2496313" cy="204671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1400" b="1" dirty="0" smtClean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95300" y="2044127"/>
            <a:ext cx="2496312" cy="3959013"/>
          </a:xfrm>
        </p:spPr>
        <p:txBody>
          <a:bodyPr vert="horz" lIns="0" tIns="0" rIns="0" bIns="0" rtlCol="0">
            <a:noAutofit/>
          </a:bodyPr>
          <a:lstStyle>
            <a:lvl1pPr>
              <a:defRPr lang="en-US" sz="2000" dirty="0" smtClean="0"/>
            </a:lvl1pPr>
            <a:lvl2pPr>
              <a:defRPr lang="en-US" sz="1800" dirty="0" smtClean="0"/>
            </a:lvl2pPr>
            <a:lvl3pPr marL="429768" indent="-173736">
              <a:defRPr lang="en-US" sz="1600" dirty="0" smtClean="0"/>
            </a:lvl3pPr>
            <a:lvl4pPr marL="603504" indent="-128016">
              <a:defRPr lang="en-US" sz="1400" dirty="0" smtClean="0"/>
            </a:lvl4pPr>
            <a:lvl5pPr marL="795528" indent="-128016">
              <a:defRPr lang="en-CA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6298692" y="1629578"/>
            <a:ext cx="2496312" cy="204671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1400" b="1" dirty="0" smtClean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9200388" y="1629578"/>
            <a:ext cx="2496312" cy="204671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1400" b="1" dirty="0" smtClean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26" name="Straight Connector 25"/>
          <p:cNvCxnSpPr>
            <a:cxnSpLocks/>
          </p:cNvCxnSpPr>
          <p:nvPr userDrawn="1"/>
        </p:nvCxnSpPr>
        <p:spPr>
          <a:xfrm>
            <a:off x="3390900" y="1908811"/>
            <a:ext cx="251460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 userDrawn="1"/>
        </p:nvCxnSpPr>
        <p:spPr>
          <a:xfrm>
            <a:off x="6286500" y="1908811"/>
            <a:ext cx="251460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/>
          </p:cNvCxnSpPr>
          <p:nvPr userDrawn="1"/>
        </p:nvCxnSpPr>
        <p:spPr>
          <a:xfrm>
            <a:off x="9182100" y="1908811"/>
            <a:ext cx="251460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cxnSpLocks/>
          </p:cNvCxnSpPr>
          <p:nvPr userDrawn="1"/>
        </p:nvCxnSpPr>
        <p:spPr>
          <a:xfrm>
            <a:off x="495300" y="1908811"/>
            <a:ext cx="251460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5300" y="509833"/>
            <a:ext cx="1120140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1032" y="6432462"/>
            <a:ext cx="329636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00">
                <a:solidFill>
                  <a:schemeClr val="accent2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‹N°›</a:t>
            </a:fld>
            <a:endParaRPr lang="en-CA" dirty="0"/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0"/>
          </p:nvPr>
        </p:nvSpPr>
        <p:spPr>
          <a:xfrm>
            <a:off x="3396995" y="2044127"/>
            <a:ext cx="2496312" cy="3959013"/>
          </a:xfrm>
        </p:spPr>
        <p:txBody>
          <a:bodyPr vert="horz" lIns="0" tIns="0" rIns="0" bIns="0" rtlCol="0">
            <a:noAutofit/>
          </a:bodyPr>
          <a:lstStyle>
            <a:lvl1pPr>
              <a:defRPr lang="en-US" sz="2000" dirty="0" smtClean="0"/>
            </a:lvl1pPr>
            <a:lvl2pPr>
              <a:defRPr lang="en-US" sz="1800" dirty="0" smtClean="0"/>
            </a:lvl2pPr>
            <a:lvl3pPr marL="429768" indent="-173736">
              <a:defRPr lang="en-US" sz="1600" dirty="0" smtClean="0"/>
            </a:lvl3pPr>
            <a:lvl4pPr marL="603504" indent="-128016">
              <a:defRPr lang="en-US" sz="1400" dirty="0" smtClean="0"/>
            </a:lvl4pPr>
            <a:lvl5pPr marL="795528" indent="-128016">
              <a:defRPr lang="en-CA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27" name="Content Placeholder 14"/>
          <p:cNvSpPr>
            <a:spLocks noGrp="1"/>
          </p:cNvSpPr>
          <p:nvPr>
            <p:ph sz="quarter" idx="21"/>
          </p:nvPr>
        </p:nvSpPr>
        <p:spPr>
          <a:xfrm>
            <a:off x="6298692" y="2044127"/>
            <a:ext cx="2496312" cy="3959013"/>
          </a:xfrm>
        </p:spPr>
        <p:txBody>
          <a:bodyPr vert="horz" lIns="0" tIns="0" rIns="0" bIns="0" rtlCol="0">
            <a:noAutofit/>
          </a:bodyPr>
          <a:lstStyle>
            <a:lvl1pPr>
              <a:defRPr lang="en-US" sz="2000" dirty="0" smtClean="0"/>
            </a:lvl1pPr>
            <a:lvl2pPr>
              <a:defRPr lang="en-US" sz="1800" dirty="0" smtClean="0"/>
            </a:lvl2pPr>
            <a:lvl3pPr marL="429768" indent="-173736">
              <a:defRPr lang="en-US" sz="1600" dirty="0" smtClean="0"/>
            </a:lvl3pPr>
            <a:lvl4pPr marL="603504" indent="-128016">
              <a:defRPr lang="en-US" sz="1400" dirty="0" smtClean="0"/>
            </a:lvl4pPr>
            <a:lvl5pPr marL="795528" indent="-128016">
              <a:defRPr lang="en-CA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28" name="Content Placeholder 14"/>
          <p:cNvSpPr>
            <a:spLocks noGrp="1"/>
          </p:cNvSpPr>
          <p:nvPr>
            <p:ph sz="quarter" idx="22"/>
          </p:nvPr>
        </p:nvSpPr>
        <p:spPr>
          <a:xfrm>
            <a:off x="9200388" y="2044127"/>
            <a:ext cx="2496312" cy="3959013"/>
          </a:xfrm>
        </p:spPr>
        <p:txBody>
          <a:bodyPr vert="horz" lIns="0" tIns="0" rIns="0" bIns="0" rtlCol="0">
            <a:noAutofit/>
          </a:bodyPr>
          <a:lstStyle>
            <a:lvl1pPr>
              <a:defRPr lang="en-US" sz="2000" dirty="0" smtClean="0"/>
            </a:lvl1pPr>
            <a:lvl2pPr>
              <a:defRPr lang="en-US" sz="1800" dirty="0" smtClean="0"/>
            </a:lvl2pPr>
            <a:lvl3pPr marL="429768" indent="-173736">
              <a:defRPr lang="en-US" sz="1600" dirty="0" smtClean="0"/>
            </a:lvl3pPr>
            <a:lvl4pPr marL="603504" indent="-128016">
              <a:defRPr lang="en-US" sz="1400" dirty="0" smtClean="0"/>
            </a:lvl4pPr>
            <a:lvl5pPr marL="795528" indent="-128016">
              <a:defRPr lang="en-CA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4598624" y="6432462"/>
            <a:ext cx="1671207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en-US"/>
              <a:t>MICAD-2021   25 March 2021</a:t>
            </a:r>
            <a:endParaRPr lang="en-CA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23"/>
          </p:nvPr>
        </p:nvSpPr>
        <p:spPr>
          <a:xfrm>
            <a:off x="1269205" y="6432462"/>
            <a:ext cx="3229587" cy="1828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Data augmentation for breast cancer mass segmentation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263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1629861"/>
            <a:ext cx="1929384" cy="204671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1400" b="1" dirty="0" smtClean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2813304" y="1629861"/>
            <a:ext cx="1929384" cy="204671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1400" b="1" dirty="0" smtClean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95300" y="2014983"/>
            <a:ext cx="1929384" cy="4102446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 smtClean="0"/>
            </a:lvl1pPr>
            <a:lvl2pPr marL="146304" indent="-118872">
              <a:defRPr lang="en-US" sz="1400" dirty="0" smtClean="0"/>
            </a:lvl2pPr>
            <a:lvl3pPr marL="338328" indent="-137160">
              <a:defRPr lang="en-US" sz="1200" dirty="0" smtClean="0"/>
            </a:lvl3pPr>
            <a:lvl4pPr marL="461963" indent="-115888">
              <a:defRPr lang="en-US" sz="1200" dirty="0" smtClean="0"/>
            </a:lvl4pPr>
            <a:lvl5pPr marL="625475" indent="-115888">
              <a:defRPr lang="en-CA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5131308" y="1629861"/>
            <a:ext cx="1929384" cy="204671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1400" b="1" dirty="0" smtClean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7449312" y="1629861"/>
            <a:ext cx="1929384" cy="204671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1400" b="1" dirty="0" smtClean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26" name="Straight Connector 25"/>
          <p:cNvCxnSpPr>
            <a:cxnSpLocks/>
          </p:cNvCxnSpPr>
          <p:nvPr userDrawn="1"/>
        </p:nvCxnSpPr>
        <p:spPr>
          <a:xfrm>
            <a:off x="2813304" y="1908811"/>
            <a:ext cx="192024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 userDrawn="1"/>
        </p:nvCxnSpPr>
        <p:spPr>
          <a:xfrm>
            <a:off x="5131308" y="1908811"/>
            <a:ext cx="192024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/>
          </p:cNvCxnSpPr>
          <p:nvPr userDrawn="1"/>
        </p:nvCxnSpPr>
        <p:spPr>
          <a:xfrm>
            <a:off x="7449312" y="1908811"/>
            <a:ext cx="192024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cxnSpLocks/>
          </p:cNvCxnSpPr>
          <p:nvPr userDrawn="1"/>
        </p:nvCxnSpPr>
        <p:spPr>
          <a:xfrm>
            <a:off x="495300" y="1908811"/>
            <a:ext cx="192024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9767316" y="1629861"/>
            <a:ext cx="1929384" cy="204671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1400" b="1" dirty="0" smtClean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48" name="Straight Connector 47"/>
          <p:cNvCxnSpPr>
            <a:cxnSpLocks/>
          </p:cNvCxnSpPr>
          <p:nvPr userDrawn="1"/>
        </p:nvCxnSpPr>
        <p:spPr>
          <a:xfrm>
            <a:off x="9767316" y="1908811"/>
            <a:ext cx="192024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95300" y="509833"/>
            <a:ext cx="112014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Five Content Layout</a:t>
            </a:r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1032" y="6432462"/>
            <a:ext cx="329636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00">
                <a:solidFill>
                  <a:schemeClr val="accent2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‹N°›</a:t>
            </a:fld>
            <a:endParaRPr lang="en-CA" dirty="0"/>
          </a:p>
        </p:txBody>
      </p:sp>
      <p:sp>
        <p:nvSpPr>
          <p:cNvPr id="45" name="Content Placeholder 14"/>
          <p:cNvSpPr>
            <a:spLocks noGrp="1"/>
          </p:cNvSpPr>
          <p:nvPr>
            <p:ph sz="quarter" idx="23"/>
          </p:nvPr>
        </p:nvSpPr>
        <p:spPr>
          <a:xfrm>
            <a:off x="2813304" y="2014983"/>
            <a:ext cx="1929384" cy="4102446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 smtClean="0"/>
            </a:lvl1pPr>
            <a:lvl2pPr marL="146304" indent="-118872">
              <a:defRPr lang="en-US" sz="1400" dirty="0" smtClean="0"/>
            </a:lvl2pPr>
            <a:lvl3pPr marL="338328" indent="-137160">
              <a:defRPr lang="en-US" sz="1200" dirty="0" smtClean="0"/>
            </a:lvl3pPr>
            <a:lvl4pPr marL="461963" indent="-115888">
              <a:defRPr lang="en-US" sz="1200" dirty="0" smtClean="0"/>
            </a:lvl4pPr>
            <a:lvl5pPr marL="625475" indent="-115888">
              <a:defRPr lang="en-CA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49" name="Content Placeholder 14"/>
          <p:cNvSpPr>
            <a:spLocks noGrp="1"/>
          </p:cNvSpPr>
          <p:nvPr>
            <p:ph sz="quarter" idx="24"/>
          </p:nvPr>
        </p:nvSpPr>
        <p:spPr>
          <a:xfrm>
            <a:off x="5131308" y="2014983"/>
            <a:ext cx="1929384" cy="4102446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 smtClean="0"/>
            </a:lvl1pPr>
            <a:lvl2pPr marL="146304" indent="-118872">
              <a:defRPr lang="en-US" sz="1400" dirty="0" smtClean="0"/>
            </a:lvl2pPr>
            <a:lvl3pPr marL="338328" indent="-137160">
              <a:defRPr lang="en-US" sz="1200" dirty="0" smtClean="0"/>
            </a:lvl3pPr>
            <a:lvl4pPr marL="461963" indent="-115888">
              <a:defRPr lang="en-US" sz="1200" dirty="0" smtClean="0"/>
            </a:lvl4pPr>
            <a:lvl5pPr marL="625475" indent="-115888">
              <a:defRPr lang="en-CA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50" name="Content Placeholder 14"/>
          <p:cNvSpPr>
            <a:spLocks noGrp="1"/>
          </p:cNvSpPr>
          <p:nvPr>
            <p:ph sz="quarter" idx="25"/>
          </p:nvPr>
        </p:nvSpPr>
        <p:spPr>
          <a:xfrm>
            <a:off x="7449312" y="2014983"/>
            <a:ext cx="1929384" cy="4102446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 smtClean="0"/>
            </a:lvl1pPr>
            <a:lvl2pPr marL="146304" indent="-118872">
              <a:defRPr lang="en-US" sz="1400" dirty="0" smtClean="0"/>
            </a:lvl2pPr>
            <a:lvl3pPr marL="338328" indent="-137160">
              <a:defRPr lang="en-US" sz="1200" dirty="0" smtClean="0"/>
            </a:lvl3pPr>
            <a:lvl4pPr marL="461963" indent="-115888">
              <a:defRPr lang="en-US" sz="1200" dirty="0" smtClean="0"/>
            </a:lvl4pPr>
            <a:lvl5pPr marL="625475" indent="-115888">
              <a:defRPr lang="en-CA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51" name="Content Placeholder 14"/>
          <p:cNvSpPr>
            <a:spLocks noGrp="1"/>
          </p:cNvSpPr>
          <p:nvPr>
            <p:ph sz="quarter" idx="26"/>
          </p:nvPr>
        </p:nvSpPr>
        <p:spPr>
          <a:xfrm>
            <a:off x="9767316" y="2014983"/>
            <a:ext cx="1929384" cy="4102446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 smtClean="0"/>
            </a:lvl1pPr>
            <a:lvl2pPr marL="146304" indent="-118872">
              <a:defRPr lang="en-US" sz="1400" dirty="0" smtClean="0"/>
            </a:lvl2pPr>
            <a:lvl3pPr marL="338328" indent="-137160">
              <a:defRPr lang="en-US" sz="1200" dirty="0" smtClean="0"/>
            </a:lvl3pPr>
            <a:lvl4pPr marL="461963" indent="-115888">
              <a:defRPr lang="en-US" sz="1200" dirty="0" smtClean="0"/>
            </a:lvl4pPr>
            <a:lvl5pPr marL="625475" indent="-115888">
              <a:defRPr lang="en-CA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24" name="Date Placeholder 3"/>
          <p:cNvSpPr>
            <a:spLocks noGrp="1"/>
          </p:cNvSpPr>
          <p:nvPr>
            <p:ph type="dt" sz="half" idx="2"/>
          </p:nvPr>
        </p:nvSpPr>
        <p:spPr>
          <a:xfrm>
            <a:off x="4598624" y="6432462"/>
            <a:ext cx="1671207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en-US"/>
              <a:t>MICAD-2021   25 March 2021</a:t>
            </a:r>
            <a:endParaRPr lang="en-CA" dirty="0"/>
          </a:p>
        </p:txBody>
      </p:sp>
      <p:sp>
        <p:nvSpPr>
          <p:cNvPr id="25" name="Footer Placeholder 7"/>
          <p:cNvSpPr>
            <a:spLocks noGrp="1"/>
          </p:cNvSpPr>
          <p:nvPr>
            <p:ph type="ftr" sz="quarter" idx="27"/>
          </p:nvPr>
        </p:nvSpPr>
        <p:spPr>
          <a:xfrm>
            <a:off x="1269205" y="6432462"/>
            <a:ext cx="3229587" cy="1828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Data augmentation for breast cancer mass segmentation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1950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ytelling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MICAD-2021   25 March 2021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‹N°›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Data augmentation for breast cancer mass segmentation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95300" y="1603166"/>
            <a:ext cx="11201400" cy="4319584"/>
          </a:xfrm>
        </p:spPr>
        <p:txBody>
          <a:bodyPr/>
          <a:lstStyle>
            <a:lvl1pPr>
              <a:defRPr sz="2800">
                <a:solidFill>
                  <a:schemeClr val="accent3"/>
                </a:solidFill>
              </a:defRPr>
            </a:lvl1pPr>
            <a:lvl2pPr marL="237744" indent="-182880">
              <a:defRPr sz="2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07492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6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ext Heavy 1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670236"/>
            <a:ext cx="11201400" cy="4310062"/>
          </a:xfrm>
        </p:spPr>
        <p:txBody>
          <a:bodyPr vert="horz" lIns="0" tIns="0" rIns="0" bIns="0" rtlCol="0">
            <a:noAutofit/>
          </a:bodyPr>
          <a:lstStyle>
            <a:lvl1pPr>
              <a:spcAft>
                <a:spcPts val="0"/>
              </a:spcAft>
              <a:defRPr lang="en-US" sz="2200" dirty="0" smtClean="0">
                <a:solidFill>
                  <a:schemeClr val="accent3"/>
                </a:solidFill>
              </a:defRPr>
            </a:lvl1pPr>
            <a:lvl2pPr marL="219456" indent="-164592">
              <a:defRPr lang="en-US" sz="2000" dirty="0" smtClean="0"/>
            </a:lvl2pPr>
            <a:lvl3pPr marL="400050" indent="-195263">
              <a:defRPr lang="en-US" sz="1800" dirty="0" smtClean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510063"/>
            <a:ext cx="112014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srgbClr val="63666A"/>
                </a:solidFill>
              </a:rPr>
              <a:t>Title and Content Text Heavy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1032" y="6432462"/>
            <a:ext cx="329636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00">
                <a:solidFill>
                  <a:schemeClr val="accent2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‹N°›</a:t>
            </a:fld>
            <a:endParaRPr lang="en-CA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98624" y="6432462"/>
            <a:ext cx="1671207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en-US"/>
              <a:t>MICAD-2021   25 March 2021</a:t>
            </a:r>
            <a:endParaRPr lang="en-CA" dirty="0"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269205" y="6432462"/>
            <a:ext cx="3229587" cy="1828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Data augmentation for breast cancer mass segmentation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055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Tit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450166"/>
            <a:ext cx="11227308" cy="1645920"/>
          </a:xfrm>
        </p:spPr>
        <p:txBody>
          <a:bodyPr/>
          <a:lstStyle>
            <a:lvl1pPr>
              <a:lnSpc>
                <a:spcPct val="85000"/>
              </a:lnSpc>
              <a:defRPr sz="6000"/>
            </a:lvl1pPr>
          </a:lstStyle>
          <a:p>
            <a:r>
              <a:rPr lang="en-US" dirty="0"/>
              <a:t>Big Title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2327510"/>
            <a:ext cx="11227308" cy="3749040"/>
          </a:xfrm>
        </p:spPr>
        <p:txBody>
          <a:bodyPr/>
          <a:lstStyle>
            <a:lvl1pPr>
              <a:defRPr sz="3000">
                <a:solidFill>
                  <a:schemeClr val="accent3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1032" y="6432462"/>
            <a:ext cx="329636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00">
                <a:solidFill>
                  <a:schemeClr val="accent2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‹N°›</a:t>
            </a:fld>
            <a:endParaRPr lang="en-CA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98624" y="6432462"/>
            <a:ext cx="1671207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en-US"/>
              <a:t>MICAD-2021   25 March 2021</a:t>
            </a:r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269205" y="6432462"/>
            <a:ext cx="3229587" cy="1828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Data augmentation for breast cancer mass segmentation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5660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wo Stat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495300" y="458076"/>
            <a:ext cx="5655243" cy="5614416"/>
          </a:xfrm>
        </p:spPr>
        <p:txBody>
          <a:bodyPr anchor="t" anchorCtr="0"/>
          <a:lstStyle>
            <a:lvl1pPr>
              <a:lnSpc>
                <a:spcPct val="9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Two Statements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invGray">
          <a:xfrm>
            <a:off x="6478290" y="458076"/>
            <a:ext cx="5222378" cy="5614416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00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Additional statement goes here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MICAD-2021   25 March 2021</a:t>
            </a:r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40580" y="6432462"/>
            <a:ext cx="3229587" cy="182880"/>
          </a:xfrm>
        </p:spPr>
        <p:txBody>
          <a:bodyPr/>
          <a:lstStyle/>
          <a:p>
            <a:r>
              <a:rPr lang="en-US" dirty="0"/>
              <a:t>Data augmentation for breast cancer mass segmentation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‹N°›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024282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Text -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51415" y="1930688"/>
            <a:ext cx="5245285" cy="4165312"/>
          </a:xfrm>
        </p:spPr>
        <p:txBody>
          <a:bodyPr vert="horz" lIns="0" tIns="0" rIns="0" bIns="0" rtlCol="0">
            <a:noAutofit/>
          </a:bodyPr>
          <a:lstStyle>
            <a:lvl1pPr>
              <a:defRPr lang="en-US" sz="2800" dirty="0" smtClean="0">
                <a:solidFill>
                  <a:schemeClr val="accent3"/>
                </a:solidFill>
              </a:defRPr>
            </a:lvl1pPr>
            <a:lvl2pPr>
              <a:defRPr lang="en-US" sz="2400" dirty="0" smtClean="0"/>
            </a:lvl2pPr>
            <a:lvl3pPr>
              <a:defRPr lang="en-US" sz="2000" dirty="0" smtClean="0"/>
            </a:lvl3pPr>
            <a:lvl4pPr marL="658368" indent="-146304">
              <a:defRPr lang="en-US" sz="1600" dirty="0" smtClean="0"/>
            </a:lvl4pPr>
          </a:lstStyle>
          <a:p>
            <a:pPr lvl="0">
              <a:spcBef>
                <a:spcPts val="1000"/>
              </a:spcBef>
            </a:pPr>
            <a:r>
              <a:rPr lang="en-US"/>
              <a:t>Click to edit Master text styles</a:t>
            </a:r>
          </a:p>
          <a:p>
            <a:pPr lvl="1">
              <a:spcBef>
                <a:spcPts val="1000"/>
              </a:spcBef>
            </a:pPr>
            <a:r>
              <a:rPr lang="en-US"/>
              <a:t>Second level</a:t>
            </a:r>
          </a:p>
          <a:p>
            <a:pPr lvl="2">
              <a:spcBef>
                <a:spcPts val="1000"/>
              </a:spcBef>
            </a:pPr>
            <a:r>
              <a:rPr lang="en-US"/>
              <a:t>Third level</a:t>
            </a:r>
          </a:p>
          <a:p>
            <a:pPr lvl="3">
              <a:spcBef>
                <a:spcPts val="1000"/>
              </a:spcBef>
            </a:pPr>
            <a:r>
              <a:rPr lang="en-US"/>
              <a:t>Fourth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495300" y="1930688"/>
            <a:ext cx="5220727" cy="414958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494170" y="1621671"/>
            <a:ext cx="5221858" cy="233910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1600" b="1" dirty="0" smtClean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Half Text – Half Image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1032" y="6432462"/>
            <a:ext cx="329636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00">
                <a:solidFill>
                  <a:schemeClr val="accent2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‹N°›</a:t>
            </a:fld>
            <a:endParaRPr lang="en-CA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98624" y="6432462"/>
            <a:ext cx="1671207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en-US"/>
              <a:t>MICAD-2021   25 March 2021</a:t>
            </a:r>
            <a:endParaRPr lang="en-CA" dirty="0"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802480" y="6427929"/>
            <a:ext cx="3229587" cy="1828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Data augmentation for breast cancer mass segmentation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8189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/ Title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495300" y="1929382"/>
            <a:ext cx="11201400" cy="4166617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12381" y="2362364"/>
            <a:ext cx="10781414" cy="1395412"/>
          </a:xfrm>
        </p:spPr>
        <p:txBody>
          <a:bodyPr/>
          <a:lstStyle>
            <a:lvl1pPr>
              <a:defRPr sz="3200" baseline="0"/>
            </a:lvl1pPr>
          </a:lstStyle>
          <a:p>
            <a:pPr lvl="0"/>
            <a:r>
              <a:rPr lang="en-US" dirty="0"/>
              <a:t>Click to add text over image. White or gray only. 32pt flexible positioning. Delete if not needed.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MICAD-2021   25 March 2021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792955" y="6432462"/>
            <a:ext cx="3229587" cy="182880"/>
          </a:xfrm>
        </p:spPr>
        <p:txBody>
          <a:bodyPr/>
          <a:lstStyle/>
          <a:p>
            <a:r>
              <a:rPr lang="en-US"/>
              <a:t>Data augmentation for breast cancer mass segmentation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‹N°›</a:t>
            </a:fld>
            <a:endParaRPr lang="en-CA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95300" y="510063"/>
            <a:ext cx="112014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 w/ Title and Footer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495300" y="1621673"/>
            <a:ext cx="4966221" cy="233910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1600" b="1" dirty="0" smtClean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</p:spTree>
    <p:extLst>
      <p:ext uri="{BB962C8B-B14F-4D97-AF65-F5344CB8AC3E}">
        <p14:creationId xmlns:p14="http://schemas.microsoft.com/office/powerpoint/2010/main" val="2810231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3" y="-8587"/>
            <a:ext cx="12207238" cy="68746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58964" y="585216"/>
            <a:ext cx="9137736" cy="155448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Slide Layout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58964" y="2441889"/>
            <a:ext cx="4467288" cy="254013"/>
          </a:xfrm>
        </p:spPr>
        <p:txBody>
          <a:bodyPr/>
          <a:lstStyle>
            <a:lvl1pPr algn="l">
              <a:defRPr sz="14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MICAD-2021   25 March 2021</a:t>
            </a:r>
            <a:endParaRPr lang="en-CA" dirty="0"/>
          </a:p>
        </p:txBody>
      </p:sp>
      <p:sp>
        <p:nvSpPr>
          <p:cNvPr id="9" name="Freeform 5"/>
          <p:cNvSpPr>
            <a:spLocks noChangeAspect="1" noEditPoints="1"/>
          </p:cNvSpPr>
          <p:nvPr userDrawn="1"/>
        </p:nvSpPr>
        <p:spPr bwMode="auto">
          <a:xfrm>
            <a:off x="754593" y="475512"/>
            <a:ext cx="914400" cy="914400"/>
          </a:xfrm>
          <a:custGeom>
            <a:avLst/>
            <a:gdLst>
              <a:gd name="T0" fmla="*/ 3869 w 5760"/>
              <a:gd name="T1" fmla="*/ 1545 h 5760"/>
              <a:gd name="T2" fmla="*/ 2018 w 5760"/>
              <a:gd name="T3" fmla="*/ 2250 h 5760"/>
              <a:gd name="T4" fmla="*/ 2018 w 5760"/>
              <a:gd name="T5" fmla="*/ 2250 h 5760"/>
              <a:gd name="T6" fmla="*/ 1556 w 5760"/>
              <a:gd name="T7" fmla="*/ 3934 h 5760"/>
              <a:gd name="T8" fmla="*/ 1755 w 5760"/>
              <a:gd name="T9" fmla="*/ 4133 h 5760"/>
              <a:gd name="T10" fmla="*/ 3470 w 5760"/>
              <a:gd name="T11" fmla="*/ 3455 h 5760"/>
              <a:gd name="T12" fmla="*/ 3861 w 5760"/>
              <a:gd name="T13" fmla="*/ 3710 h 5760"/>
              <a:gd name="T14" fmla="*/ 3933 w 5760"/>
              <a:gd name="T15" fmla="*/ 3255 h 5760"/>
              <a:gd name="T16" fmla="*/ 3734 w 5760"/>
              <a:gd name="T17" fmla="*/ 4133 h 5760"/>
              <a:gd name="T18" fmla="*/ 3694 w 5760"/>
              <a:gd name="T19" fmla="*/ 2712 h 5760"/>
              <a:gd name="T20" fmla="*/ 3905 w 5760"/>
              <a:gd name="T21" fmla="*/ 2466 h 5760"/>
              <a:gd name="T22" fmla="*/ 3574 w 5760"/>
              <a:gd name="T23" fmla="*/ 2354 h 5760"/>
              <a:gd name="T24" fmla="*/ 3853 w 5760"/>
              <a:gd name="T25" fmla="*/ 1324 h 5760"/>
              <a:gd name="T26" fmla="*/ 3295 w 5760"/>
              <a:gd name="T27" fmla="*/ 2298 h 5760"/>
              <a:gd name="T28" fmla="*/ 2685 w 5760"/>
              <a:gd name="T29" fmla="*/ 2469 h 5760"/>
              <a:gd name="T30" fmla="*/ 2816 w 5760"/>
              <a:gd name="T31" fmla="*/ 1987 h 5760"/>
              <a:gd name="T32" fmla="*/ 2170 w 5760"/>
              <a:gd name="T33" fmla="*/ 2593 h 5760"/>
              <a:gd name="T34" fmla="*/ 2712 w 5760"/>
              <a:gd name="T35" fmla="*/ 1580 h 5760"/>
              <a:gd name="T36" fmla="*/ 1779 w 5760"/>
              <a:gd name="T37" fmla="*/ 2274 h 5760"/>
              <a:gd name="T38" fmla="*/ 1643 w 5760"/>
              <a:gd name="T39" fmla="*/ 1795 h 5760"/>
              <a:gd name="T40" fmla="*/ 1388 w 5760"/>
              <a:gd name="T41" fmla="*/ 2066 h 5760"/>
              <a:gd name="T42" fmla="*/ 2122 w 5760"/>
              <a:gd name="T43" fmla="*/ 2792 h 5760"/>
              <a:gd name="T44" fmla="*/ 2417 w 5760"/>
              <a:gd name="T45" fmla="*/ 2832 h 5760"/>
              <a:gd name="T46" fmla="*/ 1292 w 5760"/>
              <a:gd name="T47" fmla="*/ 3917 h 5760"/>
              <a:gd name="T48" fmla="*/ 2537 w 5760"/>
              <a:gd name="T49" fmla="*/ 3678 h 5760"/>
              <a:gd name="T50" fmla="*/ 3374 w 5760"/>
              <a:gd name="T51" fmla="*/ 2489 h 5760"/>
              <a:gd name="T52" fmla="*/ 2888 w 5760"/>
              <a:gd name="T53" fmla="*/ 3502 h 5760"/>
              <a:gd name="T54" fmla="*/ 4484 w 5760"/>
              <a:gd name="T55" fmla="*/ 3646 h 5760"/>
              <a:gd name="T56" fmla="*/ 5321 w 5760"/>
              <a:gd name="T57" fmla="*/ 3701 h 5760"/>
              <a:gd name="T58" fmla="*/ 5297 w 5760"/>
              <a:gd name="T59" fmla="*/ 3694 h 5760"/>
              <a:gd name="T60" fmla="*/ 5066 w 5760"/>
              <a:gd name="T61" fmla="*/ 2513 h 5760"/>
              <a:gd name="T62" fmla="*/ 5138 w 5760"/>
              <a:gd name="T63" fmla="*/ 3415 h 5760"/>
              <a:gd name="T64" fmla="*/ 2880 w 5760"/>
              <a:gd name="T65" fmla="*/ 5449 h 5760"/>
              <a:gd name="T66" fmla="*/ 2063 w 5760"/>
              <a:gd name="T67" fmla="*/ 5306 h 5760"/>
              <a:gd name="T68" fmla="*/ 2689 w 5760"/>
              <a:gd name="T69" fmla="*/ 5393 h 5760"/>
              <a:gd name="T70" fmla="*/ 3047 w 5760"/>
              <a:gd name="T71" fmla="*/ 4875 h 5760"/>
              <a:gd name="T72" fmla="*/ 1771 w 5760"/>
              <a:gd name="T73" fmla="*/ 5042 h 5760"/>
              <a:gd name="T74" fmla="*/ 440 w 5760"/>
              <a:gd name="T75" fmla="*/ 2067 h 5760"/>
              <a:gd name="T76" fmla="*/ 462 w 5760"/>
              <a:gd name="T77" fmla="*/ 2075 h 5760"/>
              <a:gd name="T78" fmla="*/ 694 w 5760"/>
              <a:gd name="T79" fmla="*/ 3247 h 5760"/>
              <a:gd name="T80" fmla="*/ 622 w 5760"/>
              <a:gd name="T81" fmla="*/ 2354 h 5760"/>
              <a:gd name="T82" fmla="*/ 2880 w 5760"/>
              <a:gd name="T83" fmla="*/ 311 h 5760"/>
              <a:gd name="T84" fmla="*/ 3696 w 5760"/>
              <a:gd name="T85" fmla="*/ 461 h 5760"/>
              <a:gd name="T86" fmla="*/ 3071 w 5760"/>
              <a:gd name="T87" fmla="*/ 367 h 5760"/>
              <a:gd name="T88" fmla="*/ 2712 w 5760"/>
              <a:gd name="T89" fmla="*/ 885 h 5760"/>
              <a:gd name="T90" fmla="*/ 3989 w 5760"/>
              <a:gd name="T91" fmla="*/ 726 h 5760"/>
              <a:gd name="T92" fmla="*/ 5321 w 5760"/>
              <a:gd name="T93" fmla="*/ 3701 h 5760"/>
              <a:gd name="T94" fmla="*/ 135 w 5760"/>
              <a:gd name="T95" fmla="*/ 2880 h 5760"/>
              <a:gd name="T96" fmla="*/ 5624 w 5760"/>
              <a:gd name="T97" fmla="*/ 2880 h 5760"/>
              <a:gd name="T98" fmla="*/ 2880 w 5760"/>
              <a:gd name="T99" fmla="*/ 5760 h 5760"/>
              <a:gd name="T100" fmla="*/ 2880 w 5760"/>
              <a:gd name="T101" fmla="*/ 0 h 5760"/>
              <a:gd name="T102" fmla="*/ 2880 w 5760"/>
              <a:gd name="T103" fmla="*/ 576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60" h="5760">
                <a:moveTo>
                  <a:pt x="3526" y="2130"/>
                </a:moveTo>
                <a:cubicBezTo>
                  <a:pt x="3526" y="1803"/>
                  <a:pt x="3748" y="1485"/>
                  <a:pt x="3869" y="1545"/>
                </a:cubicBezTo>
                <a:cubicBezTo>
                  <a:pt x="4006" y="1614"/>
                  <a:pt x="3766" y="1923"/>
                  <a:pt x="3526" y="2130"/>
                </a:cubicBezTo>
                <a:moveTo>
                  <a:pt x="2018" y="2250"/>
                </a:moveTo>
                <a:cubicBezTo>
                  <a:pt x="2018" y="1987"/>
                  <a:pt x="2278" y="1486"/>
                  <a:pt x="2437" y="1539"/>
                </a:cubicBezTo>
                <a:cubicBezTo>
                  <a:pt x="2625" y="1601"/>
                  <a:pt x="2282" y="2106"/>
                  <a:pt x="2018" y="2250"/>
                </a:cubicBezTo>
                <a:close/>
                <a:moveTo>
                  <a:pt x="1755" y="4133"/>
                </a:moveTo>
                <a:cubicBezTo>
                  <a:pt x="1635" y="4138"/>
                  <a:pt x="1556" y="4062"/>
                  <a:pt x="1556" y="3934"/>
                </a:cubicBezTo>
                <a:cubicBezTo>
                  <a:pt x="1556" y="3591"/>
                  <a:pt x="2031" y="3264"/>
                  <a:pt x="2390" y="3088"/>
                </a:cubicBezTo>
                <a:cubicBezTo>
                  <a:pt x="2327" y="3567"/>
                  <a:pt x="2165" y="4114"/>
                  <a:pt x="1755" y="4133"/>
                </a:cubicBezTo>
                <a:close/>
                <a:moveTo>
                  <a:pt x="3949" y="3016"/>
                </a:moveTo>
                <a:cubicBezTo>
                  <a:pt x="3678" y="3016"/>
                  <a:pt x="3470" y="3215"/>
                  <a:pt x="3470" y="3455"/>
                </a:cubicBezTo>
                <a:cubicBezTo>
                  <a:pt x="3470" y="3654"/>
                  <a:pt x="3590" y="3813"/>
                  <a:pt x="3750" y="3813"/>
                </a:cubicBezTo>
                <a:cubicBezTo>
                  <a:pt x="3806" y="3813"/>
                  <a:pt x="3861" y="3782"/>
                  <a:pt x="3861" y="3710"/>
                </a:cubicBezTo>
                <a:cubicBezTo>
                  <a:pt x="3861" y="3606"/>
                  <a:pt x="3724" y="3581"/>
                  <a:pt x="3734" y="3426"/>
                </a:cubicBezTo>
                <a:cubicBezTo>
                  <a:pt x="3741" y="3323"/>
                  <a:pt x="3837" y="3255"/>
                  <a:pt x="3933" y="3255"/>
                </a:cubicBezTo>
                <a:cubicBezTo>
                  <a:pt x="4124" y="3255"/>
                  <a:pt x="4214" y="3440"/>
                  <a:pt x="4214" y="3632"/>
                </a:cubicBezTo>
                <a:cubicBezTo>
                  <a:pt x="4206" y="3927"/>
                  <a:pt x="3989" y="4133"/>
                  <a:pt x="3734" y="4133"/>
                </a:cubicBezTo>
                <a:cubicBezTo>
                  <a:pt x="3398" y="4133"/>
                  <a:pt x="3183" y="3813"/>
                  <a:pt x="3183" y="3470"/>
                </a:cubicBezTo>
                <a:cubicBezTo>
                  <a:pt x="3183" y="2960"/>
                  <a:pt x="3518" y="2760"/>
                  <a:pt x="3694" y="2712"/>
                </a:cubicBezTo>
                <a:cubicBezTo>
                  <a:pt x="3696" y="2712"/>
                  <a:pt x="4153" y="2794"/>
                  <a:pt x="4138" y="2592"/>
                </a:cubicBezTo>
                <a:cubicBezTo>
                  <a:pt x="4132" y="2504"/>
                  <a:pt x="4000" y="2470"/>
                  <a:pt x="3905" y="2466"/>
                </a:cubicBezTo>
                <a:cubicBezTo>
                  <a:pt x="3799" y="2462"/>
                  <a:pt x="3692" y="2500"/>
                  <a:pt x="3692" y="2500"/>
                </a:cubicBezTo>
                <a:cubicBezTo>
                  <a:pt x="3636" y="2472"/>
                  <a:pt x="3598" y="2417"/>
                  <a:pt x="3574" y="2354"/>
                </a:cubicBezTo>
                <a:cubicBezTo>
                  <a:pt x="3901" y="2106"/>
                  <a:pt x="4133" y="1867"/>
                  <a:pt x="4133" y="1596"/>
                </a:cubicBezTo>
                <a:cubicBezTo>
                  <a:pt x="4133" y="1452"/>
                  <a:pt x="4037" y="1324"/>
                  <a:pt x="3853" y="1324"/>
                </a:cubicBezTo>
                <a:cubicBezTo>
                  <a:pt x="3526" y="1324"/>
                  <a:pt x="3279" y="1739"/>
                  <a:pt x="3279" y="2114"/>
                </a:cubicBezTo>
                <a:cubicBezTo>
                  <a:pt x="3279" y="2178"/>
                  <a:pt x="3279" y="2242"/>
                  <a:pt x="3295" y="2298"/>
                </a:cubicBezTo>
                <a:cubicBezTo>
                  <a:pt x="3087" y="2449"/>
                  <a:pt x="2933" y="2543"/>
                  <a:pt x="2654" y="2711"/>
                </a:cubicBezTo>
                <a:cubicBezTo>
                  <a:pt x="2654" y="2676"/>
                  <a:pt x="2661" y="2586"/>
                  <a:pt x="2685" y="2469"/>
                </a:cubicBezTo>
                <a:cubicBezTo>
                  <a:pt x="2780" y="2365"/>
                  <a:pt x="2912" y="2210"/>
                  <a:pt x="2912" y="2090"/>
                </a:cubicBezTo>
                <a:cubicBezTo>
                  <a:pt x="2912" y="2034"/>
                  <a:pt x="2880" y="1987"/>
                  <a:pt x="2816" y="1987"/>
                </a:cubicBezTo>
                <a:cubicBezTo>
                  <a:pt x="2657" y="1987"/>
                  <a:pt x="2537" y="2226"/>
                  <a:pt x="2505" y="2393"/>
                </a:cubicBezTo>
                <a:cubicBezTo>
                  <a:pt x="2433" y="2481"/>
                  <a:pt x="2290" y="2593"/>
                  <a:pt x="2170" y="2593"/>
                </a:cubicBezTo>
                <a:cubicBezTo>
                  <a:pt x="2074" y="2593"/>
                  <a:pt x="2042" y="2505"/>
                  <a:pt x="2034" y="2473"/>
                </a:cubicBezTo>
                <a:cubicBezTo>
                  <a:pt x="2338" y="2369"/>
                  <a:pt x="2712" y="1955"/>
                  <a:pt x="2712" y="1580"/>
                </a:cubicBezTo>
                <a:cubicBezTo>
                  <a:pt x="2712" y="1500"/>
                  <a:pt x="2681" y="1324"/>
                  <a:pt x="2441" y="1324"/>
                </a:cubicBezTo>
                <a:cubicBezTo>
                  <a:pt x="2082" y="1324"/>
                  <a:pt x="1779" y="1859"/>
                  <a:pt x="1779" y="2274"/>
                </a:cubicBezTo>
                <a:cubicBezTo>
                  <a:pt x="1651" y="2274"/>
                  <a:pt x="1604" y="2138"/>
                  <a:pt x="1604" y="2034"/>
                </a:cubicBezTo>
                <a:cubicBezTo>
                  <a:pt x="1604" y="1931"/>
                  <a:pt x="1643" y="1827"/>
                  <a:pt x="1643" y="1795"/>
                </a:cubicBezTo>
                <a:cubicBezTo>
                  <a:pt x="1643" y="1763"/>
                  <a:pt x="1627" y="1723"/>
                  <a:pt x="1580" y="1723"/>
                </a:cubicBezTo>
                <a:cubicBezTo>
                  <a:pt x="1460" y="1723"/>
                  <a:pt x="1388" y="1883"/>
                  <a:pt x="1388" y="2066"/>
                </a:cubicBezTo>
                <a:cubicBezTo>
                  <a:pt x="1396" y="2322"/>
                  <a:pt x="1564" y="2481"/>
                  <a:pt x="1787" y="2497"/>
                </a:cubicBezTo>
                <a:cubicBezTo>
                  <a:pt x="1819" y="2649"/>
                  <a:pt x="1955" y="2792"/>
                  <a:pt x="2122" y="2792"/>
                </a:cubicBezTo>
                <a:cubicBezTo>
                  <a:pt x="2226" y="2792"/>
                  <a:pt x="2353" y="2760"/>
                  <a:pt x="2441" y="2681"/>
                </a:cubicBezTo>
                <a:cubicBezTo>
                  <a:pt x="2433" y="2737"/>
                  <a:pt x="2425" y="2784"/>
                  <a:pt x="2417" y="2832"/>
                </a:cubicBezTo>
                <a:cubicBezTo>
                  <a:pt x="2066" y="3016"/>
                  <a:pt x="1811" y="3143"/>
                  <a:pt x="1580" y="3351"/>
                </a:cubicBezTo>
                <a:cubicBezTo>
                  <a:pt x="1396" y="3518"/>
                  <a:pt x="1292" y="3742"/>
                  <a:pt x="1292" y="3917"/>
                </a:cubicBezTo>
                <a:cubicBezTo>
                  <a:pt x="1292" y="4157"/>
                  <a:pt x="1444" y="4380"/>
                  <a:pt x="1755" y="4380"/>
                </a:cubicBezTo>
                <a:cubicBezTo>
                  <a:pt x="2122" y="4380"/>
                  <a:pt x="2401" y="4085"/>
                  <a:pt x="2537" y="3678"/>
                </a:cubicBezTo>
                <a:cubicBezTo>
                  <a:pt x="2601" y="3486"/>
                  <a:pt x="2626" y="3208"/>
                  <a:pt x="2642" y="2952"/>
                </a:cubicBezTo>
                <a:cubicBezTo>
                  <a:pt x="3009" y="2745"/>
                  <a:pt x="3183" y="2625"/>
                  <a:pt x="3374" y="2489"/>
                </a:cubicBezTo>
                <a:cubicBezTo>
                  <a:pt x="3398" y="2529"/>
                  <a:pt x="3423" y="2561"/>
                  <a:pt x="3454" y="2585"/>
                </a:cubicBezTo>
                <a:cubicBezTo>
                  <a:pt x="3287" y="2673"/>
                  <a:pt x="2888" y="2920"/>
                  <a:pt x="2888" y="3502"/>
                </a:cubicBezTo>
                <a:cubicBezTo>
                  <a:pt x="2888" y="3917"/>
                  <a:pt x="3167" y="4380"/>
                  <a:pt x="3718" y="4380"/>
                </a:cubicBezTo>
                <a:cubicBezTo>
                  <a:pt x="4172" y="4380"/>
                  <a:pt x="4484" y="4005"/>
                  <a:pt x="4484" y="3646"/>
                </a:cubicBezTo>
                <a:cubicBezTo>
                  <a:pt x="4484" y="3319"/>
                  <a:pt x="4300" y="3016"/>
                  <a:pt x="3949" y="3016"/>
                </a:cubicBezTo>
                <a:close/>
                <a:moveTo>
                  <a:pt x="5321" y="3701"/>
                </a:moveTo>
                <a:cubicBezTo>
                  <a:pt x="5319" y="3703"/>
                  <a:pt x="5315" y="3707"/>
                  <a:pt x="5306" y="3704"/>
                </a:cubicBezTo>
                <a:cubicBezTo>
                  <a:pt x="5299" y="3702"/>
                  <a:pt x="5297" y="3698"/>
                  <a:pt x="5297" y="3694"/>
                </a:cubicBezTo>
                <a:cubicBezTo>
                  <a:pt x="5298" y="3689"/>
                  <a:pt x="5394" y="3405"/>
                  <a:pt x="5393" y="3080"/>
                </a:cubicBezTo>
                <a:cubicBezTo>
                  <a:pt x="5392" y="2728"/>
                  <a:pt x="5249" y="2513"/>
                  <a:pt x="5066" y="2513"/>
                </a:cubicBezTo>
                <a:cubicBezTo>
                  <a:pt x="4954" y="2513"/>
                  <a:pt x="4874" y="2593"/>
                  <a:pt x="4874" y="2712"/>
                </a:cubicBezTo>
                <a:cubicBezTo>
                  <a:pt x="4874" y="2928"/>
                  <a:pt x="5138" y="2944"/>
                  <a:pt x="5138" y="3415"/>
                </a:cubicBezTo>
                <a:cubicBezTo>
                  <a:pt x="5138" y="3606"/>
                  <a:pt x="5098" y="3789"/>
                  <a:pt x="5034" y="3989"/>
                </a:cubicBezTo>
                <a:cubicBezTo>
                  <a:pt x="4739" y="4986"/>
                  <a:pt x="3797" y="5449"/>
                  <a:pt x="2880" y="5449"/>
                </a:cubicBezTo>
                <a:cubicBezTo>
                  <a:pt x="2457" y="5449"/>
                  <a:pt x="2157" y="5362"/>
                  <a:pt x="2067" y="5322"/>
                </a:cubicBezTo>
                <a:cubicBezTo>
                  <a:pt x="2063" y="5320"/>
                  <a:pt x="2061" y="5313"/>
                  <a:pt x="2063" y="5306"/>
                </a:cubicBezTo>
                <a:cubicBezTo>
                  <a:pt x="2065" y="5300"/>
                  <a:pt x="2072" y="5296"/>
                  <a:pt x="2075" y="5298"/>
                </a:cubicBezTo>
                <a:cubicBezTo>
                  <a:pt x="2111" y="5312"/>
                  <a:pt x="2369" y="5393"/>
                  <a:pt x="2689" y="5393"/>
                </a:cubicBezTo>
                <a:cubicBezTo>
                  <a:pt x="3040" y="5393"/>
                  <a:pt x="3247" y="5250"/>
                  <a:pt x="3247" y="5074"/>
                </a:cubicBezTo>
                <a:cubicBezTo>
                  <a:pt x="3247" y="4962"/>
                  <a:pt x="3159" y="4875"/>
                  <a:pt x="3047" y="4875"/>
                </a:cubicBezTo>
                <a:cubicBezTo>
                  <a:pt x="2832" y="4875"/>
                  <a:pt x="2816" y="5146"/>
                  <a:pt x="2353" y="5146"/>
                </a:cubicBezTo>
                <a:cubicBezTo>
                  <a:pt x="2154" y="5146"/>
                  <a:pt x="1979" y="5106"/>
                  <a:pt x="1771" y="5042"/>
                </a:cubicBezTo>
                <a:cubicBezTo>
                  <a:pt x="782" y="4739"/>
                  <a:pt x="310" y="3805"/>
                  <a:pt x="311" y="2880"/>
                </a:cubicBezTo>
                <a:cubicBezTo>
                  <a:pt x="311" y="2429"/>
                  <a:pt x="438" y="2070"/>
                  <a:pt x="440" y="2067"/>
                </a:cubicBezTo>
                <a:cubicBezTo>
                  <a:pt x="441" y="2065"/>
                  <a:pt x="447" y="2062"/>
                  <a:pt x="454" y="2065"/>
                </a:cubicBezTo>
                <a:cubicBezTo>
                  <a:pt x="461" y="2067"/>
                  <a:pt x="463" y="2073"/>
                  <a:pt x="462" y="2075"/>
                </a:cubicBezTo>
                <a:cubicBezTo>
                  <a:pt x="451" y="2112"/>
                  <a:pt x="367" y="2370"/>
                  <a:pt x="367" y="2688"/>
                </a:cubicBezTo>
                <a:cubicBezTo>
                  <a:pt x="367" y="3040"/>
                  <a:pt x="511" y="3247"/>
                  <a:pt x="694" y="3247"/>
                </a:cubicBezTo>
                <a:cubicBezTo>
                  <a:pt x="798" y="3247"/>
                  <a:pt x="885" y="3167"/>
                  <a:pt x="885" y="3056"/>
                </a:cubicBezTo>
                <a:cubicBezTo>
                  <a:pt x="885" y="2840"/>
                  <a:pt x="622" y="2816"/>
                  <a:pt x="622" y="2354"/>
                </a:cubicBezTo>
                <a:cubicBezTo>
                  <a:pt x="622" y="2154"/>
                  <a:pt x="662" y="1978"/>
                  <a:pt x="726" y="1771"/>
                </a:cubicBezTo>
                <a:cubicBezTo>
                  <a:pt x="1029" y="782"/>
                  <a:pt x="1963" y="318"/>
                  <a:pt x="2880" y="311"/>
                </a:cubicBezTo>
                <a:cubicBezTo>
                  <a:pt x="3306" y="308"/>
                  <a:pt x="3680" y="435"/>
                  <a:pt x="3694" y="447"/>
                </a:cubicBezTo>
                <a:cubicBezTo>
                  <a:pt x="3696" y="449"/>
                  <a:pt x="3699" y="455"/>
                  <a:pt x="3696" y="461"/>
                </a:cubicBezTo>
                <a:cubicBezTo>
                  <a:pt x="3693" y="468"/>
                  <a:pt x="3688" y="469"/>
                  <a:pt x="3686" y="469"/>
                </a:cubicBezTo>
                <a:cubicBezTo>
                  <a:pt x="3681" y="468"/>
                  <a:pt x="3439" y="367"/>
                  <a:pt x="3071" y="367"/>
                </a:cubicBezTo>
                <a:cubicBezTo>
                  <a:pt x="2728" y="367"/>
                  <a:pt x="2513" y="510"/>
                  <a:pt x="2513" y="694"/>
                </a:cubicBezTo>
                <a:cubicBezTo>
                  <a:pt x="2513" y="798"/>
                  <a:pt x="2593" y="885"/>
                  <a:pt x="2712" y="885"/>
                </a:cubicBezTo>
                <a:cubicBezTo>
                  <a:pt x="2928" y="885"/>
                  <a:pt x="2944" y="622"/>
                  <a:pt x="3406" y="622"/>
                </a:cubicBezTo>
                <a:cubicBezTo>
                  <a:pt x="3606" y="622"/>
                  <a:pt x="3781" y="662"/>
                  <a:pt x="3989" y="726"/>
                </a:cubicBezTo>
                <a:cubicBezTo>
                  <a:pt x="4986" y="1029"/>
                  <a:pt x="5440" y="1971"/>
                  <a:pt x="5449" y="2880"/>
                </a:cubicBezTo>
                <a:cubicBezTo>
                  <a:pt x="5453" y="3346"/>
                  <a:pt x="5322" y="3699"/>
                  <a:pt x="5321" y="3701"/>
                </a:cubicBezTo>
                <a:close/>
                <a:moveTo>
                  <a:pt x="2880" y="136"/>
                </a:moveTo>
                <a:cubicBezTo>
                  <a:pt x="1364" y="136"/>
                  <a:pt x="135" y="1364"/>
                  <a:pt x="135" y="2880"/>
                </a:cubicBezTo>
                <a:cubicBezTo>
                  <a:pt x="135" y="4396"/>
                  <a:pt x="1364" y="5624"/>
                  <a:pt x="2880" y="5624"/>
                </a:cubicBezTo>
                <a:cubicBezTo>
                  <a:pt x="4396" y="5624"/>
                  <a:pt x="5624" y="4396"/>
                  <a:pt x="5624" y="2880"/>
                </a:cubicBezTo>
                <a:cubicBezTo>
                  <a:pt x="5624" y="1372"/>
                  <a:pt x="4396" y="136"/>
                  <a:pt x="2880" y="136"/>
                </a:cubicBezTo>
                <a:close/>
                <a:moveTo>
                  <a:pt x="2880" y="5760"/>
                </a:moveTo>
                <a:cubicBezTo>
                  <a:pt x="1292" y="5760"/>
                  <a:pt x="0" y="4476"/>
                  <a:pt x="0" y="2880"/>
                </a:cubicBezTo>
                <a:cubicBezTo>
                  <a:pt x="0" y="1292"/>
                  <a:pt x="1292" y="0"/>
                  <a:pt x="2880" y="0"/>
                </a:cubicBezTo>
                <a:cubicBezTo>
                  <a:pt x="4467" y="0"/>
                  <a:pt x="5760" y="1292"/>
                  <a:pt x="5760" y="2880"/>
                </a:cubicBezTo>
                <a:cubicBezTo>
                  <a:pt x="5760" y="4476"/>
                  <a:pt x="4467" y="5760"/>
                  <a:pt x="2880" y="5760"/>
                </a:cubicBezTo>
                <a:close/>
              </a:path>
            </a:pathLst>
          </a:custGeom>
          <a:solidFill>
            <a:srgbClr val="005CB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334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510063"/>
            <a:ext cx="112014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Quadrant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3"/>
          </p:nvPr>
        </p:nvSpPr>
        <p:spPr>
          <a:xfrm>
            <a:off x="6174068" y="1666276"/>
            <a:ext cx="5522632" cy="2084832"/>
          </a:xfrm>
          <a:solidFill>
            <a:schemeClr val="accent3"/>
          </a:solidFill>
        </p:spPr>
        <p:txBody>
          <a:bodyPr lIns="182880" tIns="137160" rIns="182880"/>
          <a:lstStyle>
            <a:lvl1pPr marL="176213" indent="-176213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defRPr lang="en-US" sz="2000" dirty="0" smtClean="0">
                <a:solidFill>
                  <a:schemeClr val="bg1"/>
                </a:solidFill>
              </a:defRPr>
            </a:lvl1pPr>
            <a:lvl2pPr marL="176213" indent="-176213">
              <a:lnSpc>
                <a:spcPct val="95000"/>
              </a:lnSpc>
              <a:spcBef>
                <a:spcPts val="1000"/>
              </a:spcBef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65100" indent="-165100">
              <a:defRPr lang="en-US" sz="1400" dirty="0" smtClean="0"/>
            </a:lvl3pPr>
            <a:lvl4pPr marL="311150" indent="-130175">
              <a:defRPr lang="en-US" sz="1400" dirty="0" smtClean="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5300" y="3932342"/>
            <a:ext cx="5495093" cy="2084832"/>
          </a:xfrm>
          <a:solidFill>
            <a:schemeClr val="accent3"/>
          </a:solidFill>
        </p:spPr>
        <p:txBody>
          <a:bodyPr lIns="182880" tIns="137160" rIns="182880"/>
          <a:lstStyle>
            <a:lvl1pPr marL="176213" indent="-176213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defRPr lang="en-US" sz="2000" dirty="0" smtClean="0">
                <a:solidFill>
                  <a:schemeClr val="bg1"/>
                </a:solidFill>
              </a:defRPr>
            </a:lvl1pPr>
            <a:lvl2pPr marL="176213" indent="-176213">
              <a:lnSpc>
                <a:spcPct val="95000"/>
              </a:lnSpc>
              <a:spcBef>
                <a:spcPts val="1000"/>
              </a:spcBef>
              <a:defRPr lang="en-US" sz="1600" dirty="0" smtClean="0">
                <a:solidFill>
                  <a:schemeClr val="bg1"/>
                </a:solidFill>
              </a:defRPr>
            </a:lvl2pPr>
            <a:lvl3pPr marL="165100" indent="-165100">
              <a:defRPr lang="en-US" sz="1400" dirty="0" smtClean="0"/>
            </a:lvl3pPr>
            <a:lvl4pPr marL="311150" indent="-130175">
              <a:defRPr lang="en-US" sz="1400" dirty="0" smtClean="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5"/>
          </p:nvPr>
        </p:nvSpPr>
        <p:spPr>
          <a:xfrm>
            <a:off x="6174068" y="3932342"/>
            <a:ext cx="5522632" cy="2084832"/>
          </a:xfrm>
          <a:solidFill>
            <a:schemeClr val="accent3"/>
          </a:solidFill>
        </p:spPr>
        <p:txBody>
          <a:bodyPr lIns="182880" tIns="137160" rIns="182880"/>
          <a:lstStyle>
            <a:lvl1pPr marL="176213" indent="-176213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defRPr lang="en-US" sz="2000" dirty="0" smtClean="0">
                <a:solidFill>
                  <a:schemeClr val="bg1"/>
                </a:solidFill>
              </a:defRPr>
            </a:lvl1pPr>
            <a:lvl2pPr marL="176213" indent="-176213">
              <a:lnSpc>
                <a:spcPct val="95000"/>
              </a:lnSpc>
              <a:spcBef>
                <a:spcPts val="1000"/>
              </a:spcBef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65100" indent="-165100">
              <a:defRPr lang="en-US" sz="1400" dirty="0" smtClean="0"/>
            </a:lvl3pPr>
            <a:lvl4pPr marL="311150" indent="-130175">
              <a:defRPr lang="en-US" sz="1400" dirty="0" smtClean="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1032" y="6432462"/>
            <a:ext cx="329636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00">
                <a:solidFill>
                  <a:schemeClr val="accent2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‹N°›</a:t>
            </a:fld>
            <a:endParaRPr lang="en-CA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6"/>
          </p:nvPr>
        </p:nvSpPr>
        <p:spPr>
          <a:xfrm>
            <a:off x="495300" y="1666276"/>
            <a:ext cx="5495093" cy="2084832"/>
          </a:xfrm>
          <a:solidFill>
            <a:schemeClr val="accent3"/>
          </a:solidFill>
        </p:spPr>
        <p:txBody>
          <a:bodyPr lIns="182880" tIns="137160" rIns="182880"/>
          <a:lstStyle>
            <a:lvl1pPr marL="176213" indent="-176213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defRPr lang="en-US" sz="2000" dirty="0" smtClean="0">
                <a:solidFill>
                  <a:schemeClr val="bg1"/>
                </a:solidFill>
              </a:defRPr>
            </a:lvl1pPr>
            <a:lvl2pPr marL="176213" indent="-176213">
              <a:lnSpc>
                <a:spcPct val="95000"/>
              </a:lnSpc>
              <a:spcBef>
                <a:spcPts val="1000"/>
              </a:spcBef>
              <a:defRPr lang="en-US" sz="1600" dirty="0" smtClean="0">
                <a:solidFill>
                  <a:schemeClr val="bg1"/>
                </a:solidFill>
              </a:defRPr>
            </a:lvl2pPr>
            <a:lvl3pPr marL="165100" indent="-165100">
              <a:defRPr lang="en-US" sz="1400" dirty="0" smtClean="0"/>
            </a:lvl3pPr>
            <a:lvl4pPr marL="311150" indent="-130175">
              <a:defRPr lang="en-US" sz="1400" dirty="0" smtClean="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98624" y="6432462"/>
            <a:ext cx="1671207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en-US"/>
              <a:t>MICAD-2021   25 March 2021</a:t>
            </a:r>
            <a:endParaRPr lang="en-CA" dirty="0"/>
          </a:p>
        </p:txBody>
      </p:sp>
      <p:sp>
        <p:nvSpPr>
          <p:cNvPr id="15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269205" y="6432462"/>
            <a:ext cx="3229587" cy="1828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Data augmentation for breast cancer mass segmentation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564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510063"/>
            <a:ext cx="112014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Vertical Quadrant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66174"/>
            <a:ext cx="2688488" cy="4429825"/>
          </a:xfrm>
          <a:solidFill>
            <a:schemeClr val="accent3"/>
          </a:solidFill>
        </p:spPr>
        <p:txBody>
          <a:bodyPr lIns="182880" tIns="137160" rIns="182880"/>
          <a:lstStyle>
            <a:lvl1pPr marL="1588" indent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defRPr lang="en-US" sz="1800" dirty="0" smtClean="0">
                <a:solidFill>
                  <a:schemeClr val="bg1"/>
                </a:solidFill>
              </a:defRPr>
            </a:lvl1pPr>
            <a:lvl2pPr marL="1588" indent="0">
              <a:lnSpc>
                <a:spcPct val="95000"/>
              </a:lnSpc>
              <a:spcBef>
                <a:spcPts val="1000"/>
              </a:spcBef>
              <a:buNone/>
              <a:defRPr lang="en-US" sz="1400" dirty="0" smtClean="0">
                <a:solidFill>
                  <a:schemeClr val="bg1"/>
                </a:solidFill>
              </a:defRPr>
            </a:lvl2pPr>
            <a:lvl3pPr marL="165100" indent="-165100">
              <a:defRPr lang="en-US" sz="1400" dirty="0" smtClean="0"/>
            </a:lvl3pPr>
            <a:lvl4pPr marL="311150" indent="-130175">
              <a:defRPr lang="en-US" sz="1400" dirty="0" smtClean="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/>
          </p:nvPr>
        </p:nvSpPr>
        <p:spPr>
          <a:xfrm>
            <a:off x="3332937" y="1666174"/>
            <a:ext cx="2688488" cy="4429825"/>
          </a:xfrm>
          <a:solidFill>
            <a:schemeClr val="accent3"/>
          </a:solidFill>
        </p:spPr>
        <p:txBody>
          <a:bodyPr lIns="182880" tIns="137160" rIns="182880"/>
          <a:lstStyle>
            <a:lvl1pPr marL="1588" indent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defRPr lang="en-US" sz="1800" dirty="0" smtClean="0">
                <a:solidFill>
                  <a:schemeClr val="bg1"/>
                </a:solidFill>
              </a:defRPr>
            </a:lvl1pPr>
            <a:lvl2pPr marL="1588" indent="0">
              <a:lnSpc>
                <a:spcPct val="95000"/>
              </a:lnSpc>
              <a:spcBef>
                <a:spcPts val="1000"/>
              </a:spcBef>
              <a:buNone/>
              <a:defRPr lang="en-US" sz="1400" dirty="0" smtClean="0">
                <a:solidFill>
                  <a:schemeClr val="bg1"/>
                </a:solidFill>
              </a:defRPr>
            </a:lvl2pPr>
            <a:lvl3pPr marL="165100" indent="-165100">
              <a:defRPr lang="en-US" sz="1400" dirty="0" smtClean="0"/>
            </a:lvl3pPr>
            <a:lvl4pPr marL="311150" indent="-130175">
              <a:defRPr lang="en-US" sz="1400" dirty="0" smtClean="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>
          <a:xfrm>
            <a:off x="6170574" y="1666174"/>
            <a:ext cx="2688488" cy="4429825"/>
          </a:xfrm>
          <a:solidFill>
            <a:schemeClr val="accent3"/>
          </a:solidFill>
        </p:spPr>
        <p:txBody>
          <a:bodyPr lIns="182880" tIns="137160" rIns="182880"/>
          <a:lstStyle>
            <a:lvl1pPr marL="1588" indent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defRPr lang="en-US" sz="1800" dirty="0" smtClean="0">
                <a:solidFill>
                  <a:schemeClr val="bg1"/>
                </a:solidFill>
              </a:defRPr>
            </a:lvl1pPr>
            <a:lvl2pPr marL="1588" indent="0">
              <a:lnSpc>
                <a:spcPct val="95000"/>
              </a:lnSpc>
              <a:spcBef>
                <a:spcPts val="1000"/>
              </a:spcBef>
              <a:buNone/>
              <a:defRPr lang="en-US" sz="1400" dirty="0" smtClean="0">
                <a:solidFill>
                  <a:schemeClr val="bg1"/>
                </a:solidFill>
              </a:defRPr>
            </a:lvl2pPr>
            <a:lvl3pPr marL="165100" indent="-165100">
              <a:defRPr lang="en-US" sz="1400" dirty="0" smtClean="0"/>
            </a:lvl3pPr>
            <a:lvl4pPr marL="311150" indent="-130175">
              <a:defRPr lang="en-US" sz="1400" dirty="0" smtClean="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half" idx="15"/>
          </p:nvPr>
        </p:nvSpPr>
        <p:spPr>
          <a:xfrm>
            <a:off x="9008212" y="1666174"/>
            <a:ext cx="2688488" cy="4429825"/>
          </a:xfrm>
          <a:solidFill>
            <a:schemeClr val="accent3"/>
          </a:solidFill>
        </p:spPr>
        <p:txBody>
          <a:bodyPr lIns="182880" tIns="137160" rIns="182880"/>
          <a:lstStyle>
            <a:lvl1pPr marL="1588" indent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defRPr lang="en-US" sz="1800" dirty="0" smtClean="0">
                <a:solidFill>
                  <a:schemeClr val="bg1"/>
                </a:solidFill>
              </a:defRPr>
            </a:lvl1pPr>
            <a:lvl2pPr marL="1588" indent="0">
              <a:lnSpc>
                <a:spcPct val="95000"/>
              </a:lnSpc>
              <a:spcBef>
                <a:spcPts val="1000"/>
              </a:spcBef>
              <a:buNone/>
              <a:defRPr lang="en-US" sz="1400" dirty="0" smtClean="0">
                <a:solidFill>
                  <a:schemeClr val="bg1"/>
                </a:solidFill>
              </a:defRPr>
            </a:lvl2pPr>
            <a:lvl3pPr marL="165100" indent="-165100">
              <a:defRPr lang="en-US" sz="1400" dirty="0" smtClean="0"/>
            </a:lvl3pPr>
            <a:lvl4pPr marL="311150" indent="-130175">
              <a:defRPr lang="en-US" sz="1400" dirty="0" smtClean="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1032" y="6432462"/>
            <a:ext cx="329636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00">
                <a:solidFill>
                  <a:schemeClr val="accent2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‹N°›</a:t>
            </a:fld>
            <a:endParaRPr lang="en-CA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4598624" y="6432462"/>
            <a:ext cx="1671207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en-US"/>
              <a:t>MICAD-2021   25 March 2021</a:t>
            </a:r>
            <a:endParaRPr lang="en-CA" dirty="0"/>
          </a:p>
        </p:txBody>
      </p:sp>
      <p:sp>
        <p:nvSpPr>
          <p:cNvPr id="13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269205" y="6432462"/>
            <a:ext cx="3229587" cy="1828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Data augmentation for breast cancer mass segmentation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1044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1665293"/>
            <a:ext cx="5398744" cy="411480"/>
          </a:xfrm>
          <a:solidFill>
            <a:schemeClr val="accent3"/>
          </a:solidFill>
        </p:spPr>
        <p:txBody>
          <a:bodyPr lIns="0" rIns="0" bIns="0" anchor="ctr"/>
          <a:lstStyle>
            <a:lvl1pPr marL="173038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9758" y="2201006"/>
            <a:ext cx="4892646" cy="1536192"/>
          </a:xfrm>
        </p:spPr>
        <p:txBody>
          <a:bodyPr vert="horz" lIns="0" tIns="0" rIns="0" bIns="0" rtlCol="0">
            <a:noAutofit/>
          </a:bodyPr>
          <a:lstStyle>
            <a:lvl1pPr marL="0" indent="0">
              <a:defRPr lang="en-US" sz="1800" dirty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312297" y="1665293"/>
            <a:ext cx="5398744" cy="411480"/>
          </a:xfrm>
          <a:solidFill>
            <a:schemeClr val="accent3"/>
          </a:solidFill>
        </p:spPr>
        <p:txBody>
          <a:bodyPr lIns="0" rIns="0" bIns="0" anchor="ctr"/>
          <a:lstStyle>
            <a:lvl1pPr marL="182563" indent="0">
              <a:spcBef>
                <a:spcPts val="0"/>
              </a:spcBef>
              <a:buNone/>
              <a:tabLst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9669" y="2201006"/>
            <a:ext cx="5019592" cy="153619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3928921"/>
            <a:ext cx="5398744" cy="411480"/>
          </a:xfrm>
          <a:solidFill>
            <a:schemeClr val="accent3"/>
          </a:solidFill>
        </p:spPr>
        <p:txBody>
          <a:bodyPr lIns="0" rIns="0" bIns="0" anchor="ctr"/>
          <a:lstStyle>
            <a:lvl1pPr marL="173038" indent="0">
              <a:spcBef>
                <a:spcPts val="0"/>
              </a:spcBef>
              <a:buNone/>
              <a:tabLst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Content Placeholder 5"/>
          <p:cNvSpPr>
            <a:spLocks noGrp="1"/>
          </p:cNvSpPr>
          <p:nvPr>
            <p:ph sz="quarter" idx="15"/>
          </p:nvPr>
        </p:nvSpPr>
        <p:spPr>
          <a:xfrm>
            <a:off x="659758" y="4464634"/>
            <a:ext cx="4892644" cy="1536192"/>
          </a:xfrm>
        </p:spPr>
        <p:txBody>
          <a:bodyPr vert="horz" lIns="0" tIns="0" rIns="0" bIns="0" rtlCol="0">
            <a:noAutofit/>
          </a:bodyPr>
          <a:lstStyle>
            <a:lvl1pPr marL="0" indent="0">
              <a:defRPr lang="en-US" sz="1800" dirty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312297" y="3928921"/>
            <a:ext cx="5398744" cy="411480"/>
          </a:xfrm>
          <a:solidFill>
            <a:schemeClr val="accent3"/>
          </a:solidFill>
        </p:spPr>
        <p:txBody>
          <a:bodyPr lIns="0" rIns="0" bIns="0" anchor="ctr"/>
          <a:lstStyle>
            <a:lvl1pPr marL="180975" indent="0">
              <a:spcBef>
                <a:spcPts val="0"/>
              </a:spcBef>
              <a:buNone/>
              <a:tabLst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Content Placeholder 5"/>
          <p:cNvSpPr>
            <a:spLocks noGrp="1"/>
          </p:cNvSpPr>
          <p:nvPr>
            <p:ph sz="quarter" idx="17"/>
          </p:nvPr>
        </p:nvSpPr>
        <p:spPr>
          <a:xfrm>
            <a:off x="6489669" y="4464634"/>
            <a:ext cx="5019594" cy="153619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5"/>
          <p:cNvSpPr>
            <a:spLocks noGrp="1"/>
          </p:cNvSpPr>
          <p:nvPr>
            <p:ph type="title" hasCustomPrompt="1"/>
          </p:nvPr>
        </p:nvSpPr>
        <p:spPr>
          <a:xfrm>
            <a:off x="495300" y="510063"/>
            <a:ext cx="112014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Quadrant 2</a:t>
            </a: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9"/>
          </p:nvPr>
        </p:nvSpPr>
        <p:spPr>
          <a:xfrm>
            <a:off x="11371032" y="6432462"/>
            <a:ext cx="329636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00">
                <a:solidFill>
                  <a:schemeClr val="accent2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‹N°›</a:t>
            </a:fld>
            <a:endParaRPr lang="en-CA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0"/>
          </p:nvPr>
        </p:nvSpPr>
        <p:spPr>
          <a:xfrm>
            <a:off x="4598624" y="6432462"/>
            <a:ext cx="1671207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en-US"/>
              <a:t>MICAD-2021   25 March 2021</a:t>
            </a:r>
            <a:endParaRPr lang="en-CA" dirty="0"/>
          </a:p>
        </p:txBody>
      </p:sp>
      <p:sp>
        <p:nvSpPr>
          <p:cNvPr id="16" name="Footer Placeholder 7"/>
          <p:cNvSpPr>
            <a:spLocks noGrp="1"/>
          </p:cNvSpPr>
          <p:nvPr>
            <p:ph type="ftr" sz="quarter" idx="21"/>
          </p:nvPr>
        </p:nvSpPr>
        <p:spPr>
          <a:xfrm>
            <a:off x="1269205" y="6432462"/>
            <a:ext cx="3229587" cy="1828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Data augmentation for breast cancer mass segmentation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1555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able Placeholder 12"/>
          <p:cNvSpPr>
            <a:spLocks noGrp="1"/>
          </p:cNvSpPr>
          <p:nvPr>
            <p:ph type="tbl" sz="quarter" idx="13"/>
          </p:nvPr>
        </p:nvSpPr>
        <p:spPr>
          <a:xfrm>
            <a:off x="495300" y="1665478"/>
            <a:ext cx="11201400" cy="4368882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MICAD-2021   25 March 2021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783430" y="6432462"/>
            <a:ext cx="3229587" cy="182880"/>
          </a:xfrm>
        </p:spPr>
        <p:txBody>
          <a:bodyPr/>
          <a:lstStyle/>
          <a:p>
            <a:r>
              <a:rPr lang="en-US"/>
              <a:t>Data augmentation for breast cancer mass segmentation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‹N°›</a:t>
            </a:fld>
            <a:endParaRPr lang="en-CA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Table Layout</a:t>
            </a:r>
          </a:p>
        </p:txBody>
      </p:sp>
    </p:spTree>
    <p:extLst>
      <p:ext uri="{BB962C8B-B14F-4D97-AF65-F5344CB8AC3E}">
        <p14:creationId xmlns:p14="http://schemas.microsoft.com/office/powerpoint/2010/main" val="41595782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510063"/>
            <a:ext cx="1120140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3"/>
          </p:nvPr>
        </p:nvSpPr>
        <p:spPr>
          <a:xfrm>
            <a:off x="495299" y="1983545"/>
            <a:ext cx="11360369" cy="409651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495300" y="1610018"/>
            <a:ext cx="4937760" cy="246221"/>
          </a:xfr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n-US" sz="1600" b="1" dirty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MICAD-2021   25 March 2021</a:t>
            </a:r>
            <a:endParaRPr lang="en-CA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6"/>
          </p:nvPr>
        </p:nvSpPr>
        <p:spPr>
          <a:xfrm>
            <a:off x="783430" y="6432462"/>
            <a:ext cx="3229587" cy="182880"/>
          </a:xfrm>
        </p:spPr>
        <p:txBody>
          <a:bodyPr/>
          <a:lstStyle/>
          <a:p>
            <a:r>
              <a:rPr lang="en-US"/>
              <a:t>Data augmentation for breast cancer mass segmentation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‹N°›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313069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5300" y="1728788"/>
            <a:ext cx="11201400" cy="43389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CA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MICAD-2021   25 March 2021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21530" y="6432462"/>
            <a:ext cx="3229587" cy="182880"/>
          </a:xfrm>
        </p:spPr>
        <p:txBody>
          <a:bodyPr/>
          <a:lstStyle/>
          <a:p>
            <a:r>
              <a:rPr lang="en-US"/>
              <a:t>Data augmentation for breast cancer mass segmentation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‹N°›</a:t>
            </a:fld>
            <a:endParaRPr lang="en-CA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510063"/>
            <a:ext cx="112014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with Caption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962483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MICAD-2021   25 March 2021</a:t>
            </a:r>
            <a:endParaRPr lang="en-C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812005" y="6432462"/>
            <a:ext cx="3229587" cy="182880"/>
          </a:xfrm>
        </p:spPr>
        <p:txBody>
          <a:bodyPr/>
          <a:lstStyle/>
          <a:p>
            <a:r>
              <a:rPr lang="en-US"/>
              <a:t>Data augmentation for breast cancer mass segmentation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‹N°›</a:t>
            </a:fld>
            <a:endParaRPr lang="en-CA" dirty="0"/>
          </a:p>
        </p:txBody>
      </p:sp>
      <p:sp>
        <p:nvSpPr>
          <p:cNvPr id="9" name="Rectangle 8"/>
          <p:cNvSpPr/>
          <p:nvPr userDrawn="1"/>
        </p:nvSpPr>
        <p:spPr bwMode="white">
          <a:xfrm>
            <a:off x="694267" y="1659467"/>
            <a:ext cx="10786533" cy="118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510063"/>
            <a:ext cx="112014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092966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MICAD-2021   25 March 2021</a:t>
            </a:r>
            <a:endParaRPr lang="en-C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802480" y="6432462"/>
            <a:ext cx="3229587" cy="182880"/>
          </a:xfrm>
        </p:spPr>
        <p:txBody>
          <a:bodyPr/>
          <a:lstStyle/>
          <a:p>
            <a:r>
              <a:rPr lang="en-US"/>
              <a:t>Data augmentation for breast cancer mass segmentation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‹N°›</a:t>
            </a:fld>
            <a:endParaRPr lang="en-CA" dirty="0"/>
          </a:p>
        </p:txBody>
      </p:sp>
      <p:sp>
        <p:nvSpPr>
          <p:cNvPr id="9" name="Rectangle 8"/>
          <p:cNvSpPr/>
          <p:nvPr userDrawn="1"/>
        </p:nvSpPr>
        <p:spPr bwMode="white">
          <a:xfrm>
            <a:off x="694267" y="1659467"/>
            <a:ext cx="10786533" cy="118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4686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g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 txBox="1">
            <a:spLocks/>
          </p:cNvSpPr>
          <p:nvPr userDrawn="1"/>
        </p:nvSpPr>
        <p:spPr>
          <a:xfrm>
            <a:off x="1166221" y="2718617"/>
            <a:ext cx="9856383" cy="13954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2800" kern="1200" spc="0" baseline="0">
                <a:solidFill>
                  <a:srgbClr val="63666A"/>
                </a:solidFill>
                <a:latin typeface="GE Inspira Sans" charset="0"/>
                <a:ea typeface="GE Inspira Sans" charset="0"/>
                <a:cs typeface="GE Inspira Sans" charset="0"/>
              </a:defRPr>
            </a:lvl1pPr>
            <a:lvl2pPr marL="203200" indent="-1825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Char char="•"/>
              <a:defRPr sz="2000" kern="1200" spc="0">
                <a:solidFill>
                  <a:srgbClr val="63666A"/>
                </a:solidFill>
                <a:latin typeface="GE Inspira Sans" charset="0"/>
                <a:ea typeface="GE Inspira Sans" charset="0"/>
                <a:cs typeface="GE Inspira Sans" charset="0"/>
              </a:defRPr>
            </a:lvl2pPr>
            <a:lvl3pPr marL="400050" indent="-195263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GE Inspira Pitch" panose="020F0603030400020203" pitchFamily="34" charset="0"/>
              <a:buChar char="–"/>
              <a:defRPr sz="1800" kern="1200" spc="0">
                <a:solidFill>
                  <a:srgbClr val="63666A"/>
                </a:solidFill>
                <a:latin typeface="GE Inspira Sans" charset="0"/>
                <a:ea typeface="GE Inspira Sans" charset="0"/>
                <a:cs typeface="GE Inspira Sans" charset="0"/>
              </a:defRPr>
            </a:lvl3pPr>
            <a:lvl4pPr marL="555625" indent="-1666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  <a:defRPr sz="1600" kern="1200" spc="0">
                <a:solidFill>
                  <a:srgbClr val="63666A"/>
                </a:solidFill>
                <a:latin typeface="GE Inspira Sans" charset="0"/>
                <a:ea typeface="GE Inspira Sans" charset="0"/>
                <a:cs typeface="GE Inspira Sans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200" dirty="0">
                <a:solidFill>
                  <a:srgbClr val="005EB8"/>
                </a:solidFill>
              </a:rPr>
              <a:t>Imagination at work</a:t>
            </a:r>
          </a:p>
        </p:txBody>
      </p:sp>
    </p:spTree>
    <p:extLst>
      <p:ext uri="{BB962C8B-B14F-4D97-AF65-F5344CB8AC3E}">
        <p14:creationId xmlns:p14="http://schemas.microsoft.com/office/powerpoint/2010/main" val="17534125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onogram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 noChangeAspect="1" noEditPoints="1"/>
          </p:cNvSpPr>
          <p:nvPr userDrawn="1"/>
        </p:nvSpPr>
        <p:spPr bwMode="gray">
          <a:xfrm>
            <a:off x="4757541" y="2110155"/>
            <a:ext cx="2651760" cy="2651760"/>
          </a:xfrm>
          <a:custGeom>
            <a:avLst/>
            <a:gdLst>
              <a:gd name="T0" fmla="*/ 3869 w 5760"/>
              <a:gd name="T1" fmla="*/ 1545 h 5760"/>
              <a:gd name="T2" fmla="*/ 2018 w 5760"/>
              <a:gd name="T3" fmla="*/ 2250 h 5760"/>
              <a:gd name="T4" fmla="*/ 2018 w 5760"/>
              <a:gd name="T5" fmla="*/ 2250 h 5760"/>
              <a:gd name="T6" fmla="*/ 1556 w 5760"/>
              <a:gd name="T7" fmla="*/ 3934 h 5760"/>
              <a:gd name="T8" fmla="*/ 1755 w 5760"/>
              <a:gd name="T9" fmla="*/ 4133 h 5760"/>
              <a:gd name="T10" fmla="*/ 3470 w 5760"/>
              <a:gd name="T11" fmla="*/ 3455 h 5760"/>
              <a:gd name="T12" fmla="*/ 3861 w 5760"/>
              <a:gd name="T13" fmla="*/ 3710 h 5760"/>
              <a:gd name="T14" fmla="*/ 3933 w 5760"/>
              <a:gd name="T15" fmla="*/ 3255 h 5760"/>
              <a:gd name="T16" fmla="*/ 3734 w 5760"/>
              <a:gd name="T17" fmla="*/ 4133 h 5760"/>
              <a:gd name="T18" fmla="*/ 3694 w 5760"/>
              <a:gd name="T19" fmla="*/ 2712 h 5760"/>
              <a:gd name="T20" fmla="*/ 3905 w 5760"/>
              <a:gd name="T21" fmla="*/ 2466 h 5760"/>
              <a:gd name="T22" fmla="*/ 3574 w 5760"/>
              <a:gd name="T23" fmla="*/ 2354 h 5760"/>
              <a:gd name="T24" fmla="*/ 3853 w 5760"/>
              <a:gd name="T25" fmla="*/ 1324 h 5760"/>
              <a:gd name="T26" fmla="*/ 3295 w 5760"/>
              <a:gd name="T27" fmla="*/ 2298 h 5760"/>
              <a:gd name="T28" fmla="*/ 2685 w 5760"/>
              <a:gd name="T29" fmla="*/ 2469 h 5760"/>
              <a:gd name="T30" fmla="*/ 2816 w 5760"/>
              <a:gd name="T31" fmla="*/ 1987 h 5760"/>
              <a:gd name="T32" fmla="*/ 2170 w 5760"/>
              <a:gd name="T33" fmla="*/ 2593 h 5760"/>
              <a:gd name="T34" fmla="*/ 2712 w 5760"/>
              <a:gd name="T35" fmla="*/ 1580 h 5760"/>
              <a:gd name="T36" fmla="*/ 1779 w 5760"/>
              <a:gd name="T37" fmla="*/ 2274 h 5760"/>
              <a:gd name="T38" fmla="*/ 1643 w 5760"/>
              <a:gd name="T39" fmla="*/ 1795 h 5760"/>
              <a:gd name="T40" fmla="*/ 1388 w 5760"/>
              <a:gd name="T41" fmla="*/ 2066 h 5760"/>
              <a:gd name="T42" fmla="*/ 2122 w 5760"/>
              <a:gd name="T43" fmla="*/ 2792 h 5760"/>
              <a:gd name="T44" fmla="*/ 2417 w 5760"/>
              <a:gd name="T45" fmla="*/ 2832 h 5760"/>
              <a:gd name="T46" fmla="*/ 1292 w 5760"/>
              <a:gd name="T47" fmla="*/ 3917 h 5760"/>
              <a:gd name="T48" fmla="*/ 2537 w 5760"/>
              <a:gd name="T49" fmla="*/ 3678 h 5760"/>
              <a:gd name="T50" fmla="*/ 3374 w 5760"/>
              <a:gd name="T51" fmla="*/ 2489 h 5760"/>
              <a:gd name="T52" fmla="*/ 2888 w 5760"/>
              <a:gd name="T53" fmla="*/ 3502 h 5760"/>
              <a:gd name="T54" fmla="*/ 4484 w 5760"/>
              <a:gd name="T55" fmla="*/ 3646 h 5760"/>
              <a:gd name="T56" fmla="*/ 5321 w 5760"/>
              <a:gd name="T57" fmla="*/ 3701 h 5760"/>
              <a:gd name="T58" fmla="*/ 5297 w 5760"/>
              <a:gd name="T59" fmla="*/ 3694 h 5760"/>
              <a:gd name="T60" fmla="*/ 5066 w 5760"/>
              <a:gd name="T61" fmla="*/ 2513 h 5760"/>
              <a:gd name="T62" fmla="*/ 5138 w 5760"/>
              <a:gd name="T63" fmla="*/ 3415 h 5760"/>
              <a:gd name="T64" fmla="*/ 2880 w 5760"/>
              <a:gd name="T65" fmla="*/ 5449 h 5760"/>
              <a:gd name="T66" fmla="*/ 2063 w 5760"/>
              <a:gd name="T67" fmla="*/ 5306 h 5760"/>
              <a:gd name="T68" fmla="*/ 2689 w 5760"/>
              <a:gd name="T69" fmla="*/ 5393 h 5760"/>
              <a:gd name="T70" fmla="*/ 3047 w 5760"/>
              <a:gd name="T71" fmla="*/ 4875 h 5760"/>
              <a:gd name="T72" fmla="*/ 1771 w 5760"/>
              <a:gd name="T73" fmla="*/ 5042 h 5760"/>
              <a:gd name="T74" fmla="*/ 440 w 5760"/>
              <a:gd name="T75" fmla="*/ 2067 h 5760"/>
              <a:gd name="T76" fmla="*/ 462 w 5760"/>
              <a:gd name="T77" fmla="*/ 2075 h 5760"/>
              <a:gd name="T78" fmla="*/ 694 w 5760"/>
              <a:gd name="T79" fmla="*/ 3247 h 5760"/>
              <a:gd name="T80" fmla="*/ 622 w 5760"/>
              <a:gd name="T81" fmla="*/ 2354 h 5760"/>
              <a:gd name="T82" fmla="*/ 2880 w 5760"/>
              <a:gd name="T83" fmla="*/ 311 h 5760"/>
              <a:gd name="T84" fmla="*/ 3696 w 5760"/>
              <a:gd name="T85" fmla="*/ 461 h 5760"/>
              <a:gd name="T86" fmla="*/ 3071 w 5760"/>
              <a:gd name="T87" fmla="*/ 367 h 5760"/>
              <a:gd name="T88" fmla="*/ 2712 w 5760"/>
              <a:gd name="T89" fmla="*/ 885 h 5760"/>
              <a:gd name="T90" fmla="*/ 3989 w 5760"/>
              <a:gd name="T91" fmla="*/ 726 h 5760"/>
              <a:gd name="T92" fmla="*/ 5321 w 5760"/>
              <a:gd name="T93" fmla="*/ 3701 h 5760"/>
              <a:gd name="T94" fmla="*/ 135 w 5760"/>
              <a:gd name="T95" fmla="*/ 2880 h 5760"/>
              <a:gd name="T96" fmla="*/ 5624 w 5760"/>
              <a:gd name="T97" fmla="*/ 2880 h 5760"/>
              <a:gd name="T98" fmla="*/ 2880 w 5760"/>
              <a:gd name="T99" fmla="*/ 5760 h 5760"/>
              <a:gd name="T100" fmla="*/ 2880 w 5760"/>
              <a:gd name="T101" fmla="*/ 0 h 5760"/>
              <a:gd name="T102" fmla="*/ 2880 w 5760"/>
              <a:gd name="T103" fmla="*/ 576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60" h="5760">
                <a:moveTo>
                  <a:pt x="3526" y="2130"/>
                </a:moveTo>
                <a:cubicBezTo>
                  <a:pt x="3526" y="1803"/>
                  <a:pt x="3748" y="1485"/>
                  <a:pt x="3869" y="1545"/>
                </a:cubicBezTo>
                <a:cubicBezTo>
                  <a:pt x="4006" y="1614"/>
                  <a:pt x="3766" y="1923"/>
                  <a:pt x="3526" y="2130"/>
                </a:cubicBezTo>
                <a:moveTo>
                  <a:pt x="2018" y="2250"/>
                </a:moveTo>
                <a:cubicBezTo>
                  <a:pt x="2018" y="1987"/>
                  <a:pt x="2278" y="1486"/>
                  <a:pt x="2437" y="1539"/>
                </a:cubicBezTo>
                <a:cubicBezTo>
                  <a:pt x="2625" y="1601"/>
                  <a:pt x="2282" y="2106"/>
                  <a:pt x="2018" y="2250"/>
                </a:cubicBezTo>
                <a:close/>
                <a:moveTo>
                  <a:pt x="1755" y="4133"/>
                </a:moveTo>
                <a:cubicBezTo>
                  <a:pt x="1635" y="4138"/>
                  <a:pt x="1556" y="4062"/>
                  <a:pt x="1556" y="3934"/>
                </a:cubicBezTo>
                <a:cubicBezTo>
                  <a:pt x="1556" y="3591"/>
                  <a:pt x="2031" y="3264"/>
                  <a:pt x="2390" y="3088"/>
                </a:cubicBezTo>
                <a:cubicBezTo>
                  <a:pt x="2327" y="3567"/>
                  <a:pt x="2165" y="4114"/>
                  <a:pt x="1755" y="4133"/>
                </a:cubicBezTo>
                <a:close/>
                <a:moveTo>
                  <a:pt x="3949" y="3016"/>
                </a:moveTo>
                <a:cubicBezTo>
                  <a:pt x="3678" y="3016"/>
                  <a:pt x="3470" y="3215"/>
                  <a:pt x="3470" y="3455"/>
                </a:cubicBezTo>
                <a:cubicBezTo>
                  <a:pt x="3470" y="3654"/>
                  <a:pt x="3590" y="3813"/>
                  <a:pt x="3750" y="3813"/>
                </a:cubicBezTo>
                <a:cubicBezTo>
                  <a:pt x="3806" y="3813"/>
                  <a:pt x="3861" y="3782"/>
                  <a:pt x="3861" y="3710"/>
                </a:cubicBezTo>
                <a:cubicBezTo>
                  <a:pt x="3861" y="3606"/>
                  <a:pt x="3724" y="3581"/>
                  <a:pt x="3734" y="3426"/>
                </a:cubicBezTo>
                <a:cubicBezTo>
                  <a:pt x="3741" y="3323"/>
                  <a:pt x="3837" y="3255"/>
                  <a:pt x="3933" y="3255"/>
                </a:cubicBezTo>
                <a:cubicBezTo>
                  <a:pt x="4124" y="3255"/>
                  <a:pt x="4214" y="3440"/>
                  <a:pt x="4214" y="3632"/>
                </a:cubicBezTo>
                <a:cubicBezTo>
                  <a:pt x="4206" y="3927"/>
                  <a:pt x="3989" y="4133"/>
                  <a:pt x="3734" y="4133"/>
                </a:cubicBezTo>
                <a:cubicBezTo>
                  <a:pt x="3398" y="4133"/>
                  <a:pt x="3183" y="3813"/>
                  <a:pt x="3183" y="3470"/>
                </a:cubicBezTo>
                <a:cubicBezTo>
                  <a:pt x="3183" y="2960"/>
                  <a:pt x="3518" y="2760"/>
                  <a:pt x="3694" y="2712"/>
                </a:cubicBezTo>
                <a:cubicBezTo>
                  <a:pt x="3696" y="2712"/>
                  <a:pt x="4153" y="2794"/>
                  <a:pt x="4138" y="2592"/>
                </a:cubicBezTo>
                <a:cubicBezTo>
                  <a:pt x="4132" y="2504"/>
                  <a:pt x="4000" y="2470"/>
                  <a:pt x="3905" y="2466"/>
                </a:cubicBezTo>
                <a:cubicBezTo>
                  <a:pt x="3799" y="2462"/>
                  <a:pt x="3692" y="2500"/>
                  <a:pt x="3692" y="2500"/>
                </a:cubicBezTo>
                <a:cubicBezTo>
                  <a:pt x="3636" y="2472"/>
                  <a:pt x="3598" y="2417"/>
                  <a:pt x="3574" y="2354"/>
                </a:cubicBezTo>
                <a:cubicBezTo>
                  <a:pt x="3901" y="2106"/>
                  <a:pt x="4133" y="1867"/>
                  <a:pt x="4133" y="1596"/>
                </a:cubicBezTo>
                <a:cubicBezTo>
                  <a:pt x="4133" y="1452"/>
                  <a:pt x="4037" y="1324"/>
                  <a:pt x="3853" y="1324"/>
                </a:cubicBezTo>
                <a:cubicBezTo>
                  <a:pt x="3526" y="1324"/>
                  <a:pt x="3279" y="1739"/>
                  <a:pt x="3279" y="2114"/>
                </a:cubicBezTo>
                <a:cubicBezTo>
                  <a:pt x="3279" y="2178"/>
                  <a:pt x="3279" y="2242"/>
                  <a:pt x="3295" y="2298"/>
                </a:cubicBezTo>
                <a:cubicBezTo>
                  <a:pt x="3087" y="2449"/>
                  <a:pt x="2933" y="2543"/>
                  <a:pt x="2654" y="2711"/>
                </a:cubicBezTo>
                <a:cubicBezTo>
                  <a:pt x="2654" y="2676"/>
                  <a:pt x="2661" y="2586"/>
                  <a:pt x="2685" y="2469"/>
                </a:cubicBezTo>
                <a:cubicBezTo>
                  <a:pt x="2780" y="2365"/>
                  <a:pt x="2912" y="2210"/>
                  <a:pt x="2912" y="2090"/>
                </a:cubicBezTo>
                <a:cubicBezTo>
                  <a:pt x="2912" y="2034"/>
                  <a:pt x="2880" y="1987"/>
                  <a:pt x="2816" y="1987"/>
                </a:cubicBezTo>
                <a:cubicBezTo>
                  <a:pt x="2657" y="1987"/>
                  <a:pt x="2537" y="2226"/>
                  <a:pt x="2505" y="2393"/>
                </a:cubicBezTo>
                <a:cubicBezTo>
                  <a:pt x="2433" y="2481"/>
                  <a:pt x="2290" y="2593"/>
                  <a:pt x="2170" y="2593"/>
                </a:cubicBezTo>
                <a:cubicBezTo>
                  <a:pt x="2074" y="2593"/>
                  <a:pt x="2042" y="2505"/>
                  <a:pt x="2034" y="2473"/>
                </a:cubicBezTo>
                <a:cubicBezTo>
                  <a:pt x="2338" y="2369"/>
                  <a:pt x="2712" y="1955"/>
                  <a:pt x="2712" y="1580"/>
                </a:cubicBezTo>
                <a:cubicBezTo>
                  <a:pt x="2712" y="1500"/>
                  <a:pt x="2681" y="1324"/>
                  <a:pt x="2441" y="1324"/>
                </a:cubicBezTo>
                <a:cubicBezTo>
                  <a:pt x="2082" y="1324"/>
                  <a:pt x="1779" y="1859"/>
                  <a:pt x="1779" y="2274"/>
                </a:cubicBezTo>
                <a:cubicBezTo>
                  <a:pt x="1651" y="2274"/>
                  <a:pt x="1604" y="2138"/>
                  <a:pt x="1604" y="2034"/>
                </a:cubicBezTo>
                <a:cubicBezTo>
                  <a:pt x="1604" y="1931"/>
                  <a:pt x="1643" y="1827"/>
                  <a:pt x="1643" y="1795"/>
                </a:cubicBezTo>
                <a:cubicBezTo>
                  <a:pt x="1643" y="1763"/>
                  <a:pt x="1627" y="1723"/>
                  <a:pt x="1580" y="1723"/>
                </a:cubicBezTo>
                <a:cubicBezTo>
                  <a:pt x="1460" y="1723"/>
                  <a:pt x="1388" y="1883"/>
                  <a:pt x="1388" y="2066"/>
                </a:cubicBezTo>
                <a:cubicBezTo>
                  <a:pt x="1396" y="2322"/>
                  <a:pt x="1564" y="2481"/>
                  <a:pt x="1787" y="2497"/>
                </a:cubicBezTo>
                <a:cubicBezTo>
                  <a:pt x="1819" y="2649"/>
                  <a:pt x="1955" y="2792"/>
                  <a:pt x="2122" y="2792"/>
                </a:cubicBezTo>
                <a:cubicBezTo>
                  <a:pt x="2226" y="2792"/>
                  <a:pt x="2353" y="2760"/>
                  <a:pt x="2441" y="2681"/>
                </a:cubicBezTo>
                <a:cubicBezTo>
                  <a:pt x="2433" y="2737"/>
                  <a:pt x="2425" y="2784"/>
                  <a:pt x="2417" y="2832"/>
                </a:cubicBezTo>
                <a:cubicBezTo>
                  <a:pt x="2066" y="3016"/>
                  <a:pt x="1811" y="3143"/>
                  <a:pt x="1580" y="3351"/>
                </a:cubicBezTo>
                <a:cubicBezTo>
                  <a:pt x="1396" y="3518"/>
                  <a:pt x="1292" y="3742"/>
                  <a:pt x="1292" y="3917"/>
                </a:cubicBezTo>
                <a:cubicBezTo>
                  <a:pt x="1292" y="4157"/>
                  <a:pt x="1444" y="4380"/>
                  <a:pt x="1755" y="4380"/>
                </a:cubicBezTo>
                <a:cubicBezTo>
                  <a:pt x="2122" y="4380"/>
                  <a:pt x="2401" y="4085"/>
                  <a:pt x="2537" y="3678"/>
                </a:cubicBezTo>
                <a:cubicBezTo>
                  <a:pt x="2601" y="3486"/>
                  <a:pt x="2626" y="3208"/>
                  <a:pt x="2642" y="2952"/>
                </a:cubicBezTo>
                <a:cubicBezTo>
                  <a:pt x="3009" y="2745"/>
                  <a:pt x="3183" y="2625"/>
                  <a:pt x="3374" y="2489"/>
                </a:cubicBezTo>
                <a:cubicBezTo>
                  <a:pt x="3398" y="2529"/>
                  <a:pt x="3423" y="2561"/>
                  <a:pt x="3454" y="2585"/>
                </a:cubicBezTo>
                <a:cubicBezTo>
                  <a:pt x="3287" y="2673"/>
                  <a:pt x="2888" y="2920"/>
                  <a:pt x="2888" y="3502"/>
                </a:cubicBezTo>
                <a:cubicBezTo>
                  <a:pt x="2888" y="3917"/>
                  <a:pt x="3167" y="4380"/>
                  <a:pt x="3718" y="4380"/>
                </a:cubicBezTo>
                <a:cubicBezTo>
                  <a:pt x="4172" y="4380"/>
                  <a:pt x="4484" y="4005"/>
                  <a:pt x="4484" y="3646"/>
                </a:cubicBezTo>
                <a:cubicBezTo>
                  <a:pt x="4484" y="3319"/>
                  <a:pt x="4300" y="3016"/>
                  <a:pt x="3949" y="3016"/>
                </a:cubicBezTo>
                <a:close/>
                <a:moveTo>
                  <a:pt x="5321" y="3701"/>
                </a:moveTo>
                <a:cubicBezTo>
                  <a:pt x="5319" y="3703"/>
                  <a:pt x="5315" y="3707"/>
                  <a:pt x="5306" y="3704"/>
                </a:cubicBezTo>
                <a:cubicBezTo>
                  <a:pt x="5299" y="3702"/>
                  <a:pt x="5297" y="3698"/>
                  <a:pt x="5297" y="3694"/>
                </a:cubicBezTo>
                <a:cubicBezTo>
                  <a:pt x="5298" y="3689"/>
                  <a:pt x="5394" y="3405"/>
                  <a:pt x="5393" y="3080"/>
                </a:cubicBezTo>
                <a:cubicBezTo>
                  <a:pt x="5392" y="2728"/>
                  <a:pt x="5249" y="2513"/>
                  <a:pt x="5066" y="2513"/>
                </a:cubicBezTo>
                <a:cubicBezTo>
                  <a:pt x="4954" y="2513"/>
                  <a:pt x="4874" y="2593"/>
                  <a:pt x="4874" y="2712"/>
                </a:cubicBezTo>
                <a:cubicBezTo>
                  <a:pt x="4874" y="2928"/>
                  <a:pt x="5138" y="2944"/>
                  <a:pt x="5138" y="3415"/>
                </a:cubicBezTo>
                <a:cubicBezTo>
                  <a:pt x="5138" y="3606"/>
                  <a:pt x="5098" y="3789"/>
                  <a:pt x="5034" y="3989"/>
                </a:cubicBezTo>
                <a:cubicBezTo>
                  <a:pt x="4739" y="4986"/>
                  <a:pt x="3797" y="5449"/>
                  <a:pt x="2880" y="5449"/>
                </a:cubicBezTo>
                <a:cubicBezTo>
                  <a:pt x="2457" y="5449"/>
                  <a:pt x="2157" y="5362"/>
                  <a:pt x="2067" y="5322"/>
                </a:cubicBezTo>
                <a:cubicBezTo>
                  <a:pt x="2063" y="5320"/>
                  <a:pt x="2061" y="5313"/>
                  <a:pt x="2063" y="5306"/>
                </a:cubicBezTo>
                <a:cubicBezTo>
                  <a:pt x="2065" y="5300"/>
                  <a:pt x="2072" y="5296"/>
                  <a:pt x="2075" y="5298"/>
                </a:cubicBezTo>
                <a:cubicBezTo>
                  <a:pt x="2111" y="5312"/>
                  <a:pt x="2369" y="5393"/>
                  <a:pt x="2689" y="5393"/>
                </a:cubicBezTo>
                <a:cubicBezTo>
                  <a:pt x="3040" y="5393"/>
                  <a:pt x="3247" y="5250"/>
                  <a:pt x="3247" y="5074"/>
                </a:cubicBezTo>
                <a:cubicBezTo>
                  <a:pt x="3247" y="4962"/>
                  <a:pt x="3159" y="4875"/>
                  <a:pt x="3047" y="4875"/>
                </a:cubicBezTo>
                <a:cubicBezTo>
                  <a:pt x="2832" y="4875"/>
                  <a:pt x="2816" y="5146"/>
                  <a:pt x="2353" y="5146"/>
                </a:cubicBezTo>
                <a:cubicBezTo>
                  <a:pt x="2154" y="5146"/>
                  <a:pt x="1979" y="5106"/>
                  <a:pt x="1771" y="5042"/>
                </a:cubicBezTo>
                <a:cubicBezTo>
                  <a:pt x="782" y="4739"/>
                  <a:pt x="310" y="3805"/>
                  <a:pt x="311" y="2880"/>
                </a:cubicBezTo>
                <a:cubicBezTo>
                  <a:pt x="311" y="2429"/>
                  <a:pt x="438" y="2070"/>
                  <a:pt x="440" y="2067"/>
                </a:cubicBezTo>
                <a:cubicBezTo>
                  <a:pt x="441" y="2065"/>
                  <a:pt x="447" y="2062"/>
                  <a:pt x="454" y="2065"/>
                </a:cubicBezTo>
                <a:cubicBezTo>
                  <a:pt x="461" y="2067"/>
                  <a:pt x="463" y="2073"/>
                  <a:pt x="462" y="2075"/>
                </a:cubicBezTo>
                <a:cubicBezTo>
                  <a:pt x="451" y="2112"/>
                  <a:pt x="367" y="2370"/>
                  <a:pt x="367" y="2688"/>
                </a:cubicBezTo>
                <a:cubicBezTo>
                  <a:pt x="367" y="3040"/>
                  <a:pt x="511" y="3247"/>
                  <a:pt x="694" y="3247"/>
                </a:cubicBezTo>
                <a:cubicBezTo>
                  <a:pt x="798" y="3247"/>
                  <a:pt x="885" y="3167"/>
                  <a:pt x="885" y="3056"/>
                </a:cubicBezTo>
                <a:cubicBezTo>
                  <a:pt x="885" y="2840"/>
                  <a:pt x="622" y="2816"/>
                  <a:pt x="622" y="2354"/>
                </a:cubicBezTo>
                <a:cubicBezTo>
                  <a:pt x="622" y="2154"/>
                  <a:pt x="662" y="1978"/>
                  <a:pt x="726" y="1771"/>
                </a:cubicBezTo>
                <a:cubicBezTo>
                  <a:pt x="1029" y="782"/>
                  <a:pt x="1963" y="318"/>
                  <a:pt x="2880" y="311"/>
                </a:cubicBezTo>
                <a:cubicBezTo>
                  <a:pt x="3306" y="308"/>
                  <a:pt x="3680" y="435"/>
                  <a:pt x="3694" y="447"/>
                </a:cubicBezTo>
                <a:cubicBezTo>
                  <a:pt x="3696" y="449"/>
                  <a:pt x="3699" y="455"/>
                  <a:pt x="3696" y="461"/>
                </a:cubicBezTo>
                <a:cubicBezTo>
                  <a:pt x="3693" y="468"/>
                  <a:pt x="3688" y="469"/>
                  <a:pt x="3686" y="469"/>
                </a:cubicBezTo>
                <a:cubicBezTo>
                  <a:pt x="3681" y="468"/>
                  <a:pt x="3439" y="367"/>
                  <a:pt x="3071" y="367"/>
                </a:cubicBezTo>
                <a:cubicBezTo>
                  <a:pt x="2728" y="367"/>
                  <a:pt x="2513" y="510"/>
                  <a:pt x="2513" y="694"/>
                </a:cubicBezTo>
                <a:cubicBezTo>
                  <a:pt x="2513" y="798"/>
                  <a:pt x="2593" y="885"/>
                  <a:pt x="2712" y="885"/>
                </a:cubicBezTo>
                <a:cubicBezTo>
                  <a:pt x="2928" y="885"/>
                  <a:pt x="2944" y="622"/>
                  <a:pt x="3406" y="622"/>
                </a:cubicBezTo>
                <a:cubicBezTo>
                  <a:pt x="3606" y="622"/>
                  <a:pt x="3781" y="662"/>
                  <a:pt x="3989" y="726"/>
                </a:cubicBezTo>
                <a:cubicBezTo>
                  <a:pt x="4986" y="1029"/>
                  <a:pt x="5440" y="1971"/>
                  <a:pt x="5449" y="2880"/>
                </a:cubicBezTo>
                <a:cubicBezTo>
                  <a:pt x="5453" y="3346"/>
                  <a:pt x="5322" y="3699"/>
                  <a:pt x="5321" y="3701"/>
                </a:cubicBezTo>
                <a:close/>
                <a:moveTo>
                  <a:pt x="2880" y="136"/>
                </a:moveTo>
                <a:cubicBezTo>
                  <a:pt x="1364" y="136"/>
                  <a:pt x="135" y="1364"/>
                  <a:pt x="135" y="2880"/>
                </a:cubicBezTo>
                <a:cubicBezTo>
                  <a:pt x="135" y="4396"/>
                  <a:pt x="1364" y="5624"/>
                  <a:pt x="2880" y="5624"/>
                </a:cubicBezTo>
                <a:cubicBezTo>
                  <a:pt x="4396" y="5624"/>
                  <a:pt x="5624" y="4396"/>
                  <a:pt x="5624" y="2880"/>
                </a:cubicBezTo>
                <a:cubicBezTo>
                  <a:pt x="5624" y="1372"/>
                  <a:pt x="4396" y="136"/>
                  <a:pt x="2880" y="136"/>
                </a:cubicBezTo>
                <a:close/>
                <a:moveTo>
                  <a:pt x="2880" y="5760"/>
                </a:moveTo>
                <a:cubicBezTo>
                  <a:pt x="1292" y="5760"/>
                  <a:pt x="0" y="4476"/>
                  <a:pt x="0" y="2880"/>
                </a:cubicBezTo>
                <a:cubicBezTo>
                  <a:pt x="0" y="1292"/>
                  <a:pt x="1292" y="0"/>
                  <a:pt x="2880" y="0"/>
                </a:cubicBezTo>
                <a:cubicBezTo>
                  <a:pt x="4467" y="0"/>
                  <a:pt x="5760" y="1292"/>
                  <a:pt x="5760" y="2880"/>
                </a:cubicBezTo>
                <a:cubicBezTo>
                  <a:pt x="5760" y="4476"/>
                  <a:pt x="4467" y="5760"/>
                  <a:pt x="2880" y="5760"/>
                </a:cubicBezTo>
                <a:close/>
              </a:path>
            </a:pathLst>
          </a:custGeom>
          <a:solidFill>
            <a:srgbClr val="005CB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95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60320" y="585216"/>
            <a:ext cx="9136380" cy="155448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CA" sz="4800" dirty="0"/>
            </a:lvl1pPr>
          </a:lstStyle>
          <a:p>
            <a:pPr lvl="0"/>
            <a:r>
              <a:rPr lang="en-US" dirty="0"/>
              <a:t>Title Slide 2 Layout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60320" y="2436879"/>
            <a:ext cx="3979927" cy="254013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1400" b="1" smtClean="0"/>
            </a:lvl1pPr>
          </a:lstStyle>
          <a:p>
            <a:r>
              <a:rPr lang="en-US"/>
              <a:t>MICAD-2021   25 March 2021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60320" y="3018594"/>
            <a:ext cx="3826412" cy="17549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lvl="0">
              <a:lnSpc>
                <a:spcPct val="110000"/>
              </a:lnSpc>
              <a:spcBef>
                <a:spcPts val="400"/>
              </a:spcBef>
              <a:defRPr sz="800">
                <a:solidFill>
                  <a:schemeClr val="accent2"/>
                </a:solidFill>
              </a:defRPr>
            </a:lvl1pPr>
            <a:lvl2pPr marL="55563" marR="0" lvl="1" indent="-55563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kern="600" spc="-10" baseline="0">
                <a:solidFill>
                  <a:schemeClr val="accent2"/>
                </a:solidFill>
              </a:defRPr>
            </a:lvl2pPr>
          </a:lstStyle>
          <a:p>
            <a:pPr lvl="0"/>
            <a:r>
              <a:rPr lang="en-US" dirty="0"/>
              <a:t>Placeholder confidentiality disclosure. Edit or delete from layout master if not needed. Use additional lines if additional confidentiality disclosure information is required.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est. Lorem ipsum dolor sit </a:t>
            </a:r>
            <a:r>
              <a:rPr lang="en-US" dirty="0" err="1"/>
              <a:t>amet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</a:t>
            </a:r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6739139" y="3018594"/>
            <a:ext cx="4846320" cy="2708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lvl="0">
              <a:lnSpc>
                <a:spcPct val="110000"/>
              </a:lnSpc>
              <a:spcBef>
                <a:spcPts val="400"/>
              </a:spcBef>
              <a:defRPr sz="800">
                <a:solidFill>
                  <a:schemeClr val="accent2"/>
                </a:solidFill>
              </a:defRPr>
            </a:lvl1pPr>
            <a:lvl2pPr marL="55563" marR="0" lvl="1" indent="-55563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kern="600" spc="-10" baseline="0">
                <a:solidFill>
                  <a:schemeClr val="accent2"/>
                </a:solidFill>
              </a:defRPr>
            </a:lvl2pPr>
          </a:lstStyle>
          <a:p>
            <a:pPr lvl="0"/>
            <a:r>
              <a:rPr lang="en-US" dirty="0"/>
              <a:t>Placeholder confidentiality disclosure. Edit or delete from layout master if not needed. Use additional lines if additional confidentiality disclosure information is required. </a:t>
            </a:r>
            <a:r>
              <a:rPr lang="en-CA" dirty="0"/>
              <a:t>Lorem ipsum dolor sit </a:t>
            </a:r>
            <a:r>
              <a:rPr lang="en-CA" dirty="0" err="1"/>
              <a:t>amet</a:t>
            </a:r>
            <a:r>
              <a:rPr lang="en-CA" dirty="0"/>
              <a:t>, </a:t>
            </a:r>
            <a:r>
              <a:rPr lang="en-CA" dirty="0" err="1"/>
              <a:t>consetetur</a:t>
            </a:r>
            <a:r>
              <a:rPr lang="en-CA" dirty="0"/>
              <a:t> </a:t>
            </a:r>
            <a:r>
              <a:rPr lang="en-CA" dirty="0" err="1"/>
              <a:t>sadipscing</a:t>
            </a:r>
            <a:r>
              <a:rPr lang="en-CA" dirty="0"/>
              <a:t> </a:t>
            </a:r>
            <a:r>
              <a:rPr lang="en-CA" dirty="0" err="1"/>
              <a:t>elitr</a:t>
            </a:r>
            <a:r>
              <a:rPr lang="en-CA" dirty="0"/>
              <a:t>, </a:t>
            </a:r>
            <a:r>
              <a:rPr lang="en-CA" dirty="0" err="1"/>
              <a:t>sed</a:t>
            </a:r>
            <a:r>
              <a:rPr lang="en-CA" dirty="0"/>
              <a:t> </a:t>
            </a:r>
            <a:r>
              <a:rPr lang="en-CA" dirty="0" err="1"/>
              <a:t>diam</a:t>
            </a:r>
            <a:r>
              <a:rPr lang="en-CA" dirty="0"/>
              <a:t> </a:t>
            </a:r>
            <a:r>
              <a:rPr lang="en-CA" dirty="0" err="1"/>
              <a:t>nonumy</a:t>
            </a:r>
            <a:r>
              <a:rPr lang="en-CA" dirty="0"/>
              <a:t> </a:t>
            </a:r>
            <a:r>
              <a:rPr lang="en-CA" dirty="0" err="1"/>
              <a:t>eirmod</a:t>
            </a:r>
            <a:r>
              <a:rPr lang="en-CA" dirty="0"/>
              <a:t> </a:t>
            </a:r>
            <a:r>
              <a:rPr lang="en-CA" dirty="0" err="1"/>
              <a:t>tempor</a:t>
            </a:r>
            <a:r>
              <a:rPr lang="en-CA" dirty="0"/>
              <a:t> </a:t>
            </a:r>
            <a:r>
              <a:rPr lang="en-CA" dirty="0" err="1"/>
              <a:t>invidunt</a:t>
            </a:r>
            <a:r>
              <a:rPr lang="en-CA" dirty="0"/>
              <a:t> </a:t>
            </a:r>
            <a:r>
              <a:rPr lang="en-CA" dirty="0" err="1"/>
              <a:t>ut</a:t>
            </a:r>
            <a:r>
              <a:rPr lang="en-CA" dirty="0"/>
              <a:t> </a:t>
            </a:r>
            <a:r>
              <a:rPr lang="en-CA" dirty="0" err="1"/>
              <a:t>labore</a:t>
            </a:r>
            <a:r>
              <a:rPr lang="en-CA" dirty="0"/>
              <a:t> et </a:t>
            </a:r>
            <a:r>
              <a:rPr lang="en-CA" dirty="0" err="1"/>
              <a:t>dolore</a:t>
            </a:r>
            <a:r>
              <a:rPr lang="en-CA" dirty="0"/>
              <a:t> magna </a:t>
            </a:r>
            <a:r>
              <a:rPr lang="en-CA" dirty="0" err="1"/>
              <a:t>aliquyam</a:t>
            </a:r>
            <a:r>
              <a:rPr lang="en-CA" dirty="0"/>
              <a:t> </a:t>
            </a:r>
            <a:r>
              <a:rPr lang="en-CA" dirty="0" err="1"/>
              <a:t>erat</a:t>
            </a:r>
            <a:r>
              <a:rPr lang="en-CA" dirty="0"/>
              <a:t>, </a:t>
            </a:r>
            <a:r>
              <a:rPr lang="en-CA" dirty="0" err="1"/>
              <a:t>sed</a:t>
            </a:r>
            <a:r>
              <a:rPr lang="en-CA" dirty="0"/>
              <a:t> </a:t>
            </a:r>
            <a:r>
              <a:rPr lang="en-CA" dirty="0" err="1"/>
              <a:t>diam</a:t>
            </a:r>
            <a:r>
              <a:rPr lang="en-CA" dirty="0"/>
              <a:t> </a:t>
            </a:r>
            <a:r>
              <a:rPr lang="en-CA" dirty="0" err="1"/>
              <a:t>voluptua</a:t>
            </a:r>
            <a:r>
              <a:rPr lang="en-CA" dirty="0"/>
              <a:t>. At </a:t>
            </a:r>
            <a:r>
              <a:rPr lang="en-CA" dirty="0" err="1"/>
              <a:t>vero</a:t>
            </a:r>
            <a:r>
              <a:rPr lang="en-CA" dirty="0"/>
              <a:t> </a:t>
            </a:r>
            <a:r>
              <a:rPr lang="en-CA" dirty="0" err="1"/>
              <a:t>eos</a:t>
            </a:r>
            <a:r>
              <a:rPr lang="en-CA" dirty="0"/>
              <a:t> et </a:t>
            </a:r>
            <a:r>
              <a:rPr lang="en-CA" dirty="0" err="1"/>
              <a:t>accusam</a:t>
            </a:r>
            <a:r>
              <a:rPr lang="en-CA" dirty="0"/>
              <a:t> et </a:t>
            </a:r>
            <a:r>
              <a:rPr lang="en-CA" dirty="0" err="1"/>
              <a:t>justo</a:t>
            </a:r>
            <a:r>
              <a:rPr lang="en-CA" dirty="0"/>
              <a:t> duo </a:t>
            </a:r>
            <a:r>
              <a:rPr lang="en-CA" dirty="0" err="1"/>
              <a:t>dolores</a:t>
            </a:r>
            <a:r>
              <a:rPr lang="en-CA" dirty="0"/>
              <a:t> et </a:t>
            </a:r>
            <a:r>
              <a:rPr lang="en-CA" dirty="0" err="1"/>
              <a:t>ea</a:t>
            </a:r>
            <a:r>
              <a:rPr lang="en-CA" dirty="0"/>
              <a:t> </a:t>
            </a:r>
            <a:r>
              <a:rPr lang="en-CA" dirty="0" err="1"/>
              <a:t>rebum</a:t>
            </a:r>
            <a:r>
              <a:rPr lang="en-CA" dirty="0"/>
              <a:t>. Stet </a:t>
            </a:r>
            <a:r>
              <a:rPr lang="en-CA" dirty="0" err="1"/>
              <a:t>clita</a:t>
            </a:r>
            <a:r>
              <a:rPr lang="en-CA" dirty="0"/>
              <a:t> </a:t>
            </a:r>
            <a:r>
              <a:rPr lang="en-CA" dirty="0" err="1"/>
              <a:t>kasd</a:t>
            </a:r>
            <a:r>
              <a:rPr lang="en-CA" dirty="0"/>
              <a:t> </a:t>
            </a:r>
            <a:r>
              <a:rPr lang="en-CA" dirty="0" err="1"/>
              <a:t>gubergren</a:t>
            </a:r>
            <a:r>
              <a:rPr lang="en-CA" dirty="0"/>
              <a:t>, no sea </a:t>
            </a:r>
            <a:r>
              <a:rPr lang="en-CA" dirty="0" err="1"/>
              <a:t>takimata</a:t>
            </a:r>
            <a:r>
              <a:rPr lang="en-CA" dirty="0"/>
              <a:t> </a:t>
            </a:r>
            <a:r>
              <a:rPr lang="en-CA" dirty="0" err="1"/>
              <a:t>sanctus</a:t>
            </a:r>
            <a:r>
              <a:rPr lang="en-CA" dirty="0"/>
              <a:t> </a:t>
            </a:r>
            <a:r>
              <a:rPr lang="en-CA" dirty="0" err="1"/>
              <a:t>est</a:t>
            </a:r>
            <a:r>
              <a:rPr lang="en-CA" dirty="0"/>
              <a:t> Lorem ipsum dolor sit </a:t>
            </a:r>
            <a:r>
              <a:rPr lang="en-CA" dirty="0" err="1"/>
              <a:t>amet</a:t>
            </a:r>
            <a:r>
              <a:rPr lang="en-CA" dirty="0"/>
              <a:t>. Lorem ipsum dolor sit </a:t>
            </a:r>
            <a:r>
              <a:rPr lang="en-CA" dirty="0" err="1"/>
              <a:t>amet</a:t>
            </a:r>
            <a:r>
              <a:rPr lang="en-CA" dirty="0"/>
              <a:t>, </a:t>
            </a:r>
            <a:r>
              <a:rPr lang="en-CA" dirty="0" err="1"/>
              <a:t>consetetur</a:t>
            </a:r>
            <a:r>
              <a:rPr lang="en-CA" dirty="0"/>
              <a:t> </a:t>
            </a:r>
            <a:r>
              <a:rPr lang="en-CA" dirty="0" err="1"/>
              <a:t>sadipscing</a:t>
            </a:r>
            <a:r>
              <a:rPr lang="en-CA" dirty="0"/>
              <a:t> </a:t>
            </a:r>
            <a:r>
              <a:rPr lang="en-CA" dirty="0" err="1"/>
              <a:t>elitr</a:t>
            </a:r>
            <a:r>
              <a:rPr lang="en-CA" dirty="0"/>
              <a:t>,  </a:t>
            </a:r>
            <a:r>
              <a:rPr lang="en-CA" dirty="0" err="1"/>
              <a:t>sed</a:t>
            </a:r>
            <a:r>
              <a:rPr lang="en-CA" dirty="0"/>
              <a:t> </a:t>
            </a:r>
            <a:r>
              <a:rPr lang="en-CA" dirty="0" err="1"/>
              <a:t>diam</a:t>
            </a:r>
            <a:r>
              <a:rPr lang="en-CA" dirty="0"/>
              <a:t> </a:t>
            </a:r>
            <a:r>
              <a:rPr lang="en-CA" dirty="0" err="1"/>
              <a:t>nonumy</a:t>
            </a:r>
            <a:r>
              <a:rPr lang="en-CA" dirty="0"/>
              <a:t> </a:t>
            </a:r>
            <a:r>
              <a:rPr lang="en-CA" dirty="0" err="1"/>
              <a:t>eirmod</a:t>
            </a:r>
            <a:r>
              <a:rPr lang="en-CA" dirty="0"/>
              <a:t> </a:t>
            </a:r>
            <a:r>
              <a:rPr lang="en-CA" dirty="0" err="1"/>
              <a:t>tempor</a:t>
            </a:r>
            <a:r>
              <a:rPr lang="en-CA" dirty="0"/>
              <a:t> </a:t>
            </a:r>
            <a:r>
              <a:rPr lang="en-CA" dirty="0" err="1"/>
              <a:t>invidunt</a:t>
            </a:r>
            <a:r>
              <a:rPr lang="en-CA" dirty="0"/>
              <a:t> </a:t>
            </a:r>
            <a:r>
              <a:rPr lang="en-CA" dirty="0" err="1"/>
              <a:t>ut</a:t>
            </a:r>
            <a:r>
              <a:rPr lang="en-CA" dirty="0"/>
              <a:t> </a:t>
            </a:r>
            <a:r>
              <a:rPr lang="en-CA" dirty="0" err="1"/>
              <a:t>labore</a:t>
            </a:r>
            <a:r>
              <a:rPr lang="en-CA" dirty="0"/>
              <a:t> et </a:t>
            </a:r>
            <a:r>
              <a:rPr lang="en-CA" dirty="0" err="1"/>
              <a:t>dolore</a:t>
            </a:r>
            <a:r>
              <a:rPr lang="en-CA" dirty="0"/>
              <a:t> magna </a:t>
            </a:r>
            <a:r>
              <a:rPr lang="en-CA" dirty="0" err="1"/>
              <a:t>aliquyam</a:t>
            </a:r>
            <a:r>
              <a:rPr lang="en-CA" dirty="0"/>
              <a:t> </a:t>
            </a:r>
            <a:r>
              <a:rPr lang="en-CA" dirty="0" err="1"/>
              <a:t>erat</a:t>
            </a:r>
            <a:r>
              <a:rPr lang="en-CA" dirty="0"/>
              <a:t>, </a:t>
            </a:r>
            <a:r>
              <a:rPr lang="en-CA" dirty="0" err="1"/>
              <a:t>sed</a:t>
            </a:r>
            <a:r>
              <a:rPr lang="en-CA" dirty="0"/>
              <a:t> </a:t>
            </a:r>
            <a:r>
              <a:rPr lang="en-CA" dirty="0" err="1"/>
              <a:t>diam</a:t>
            </a:r>
            <a:r>
              <a:rPr lang="en-CA" dirty="0"/>
              <a:t> </a:t>
            </a:r>
            <a:r>
              <a:rPr lang="en-CA" dirty="0" err="1"/>
              <a:t>voluptua</a:t>
            </a:r>
            <a:r>
              <a:rPr lang="en-CA" dirty="0"/>
              <a:t>. At </a:t>
            </a:r>
            <a:r>
              <a:rPr lang="en-CA" dirty="0" err="1"/>
              <a:t>vero</a:t>
            </a:r>
            <a:r>
              <a:rPr lang="en-CA" dirty="0"/>
              <a:t> </a:t>
            </a:r>
            <a:r>
              <a:rPr lang="en-CA" dirty="0" err="1"/>
              <a:t>eos</a:t>
            </a:r>
            <a:r>
              <a:rPr lang="en-CA" dirty="0"/>
              <a:t> et </a:t>
            </a:r>
            <a:r>
              <a:rPr lang="en-CA" dirty="0" err="1"/>
              <a:t>accusam</a:t>
            </a:r>
            <a:r>
              <a:rPr lang="en-CA" dirty="0"/>
              <a:t> et </a:t>
            </a:r>
            <a:r>
              <a:rPr lang="en-CA" dirty="0" err="1"/>
              <a:t>justo</a:t>
            </a:r>
            <a:r>
              <a:rPr lang="en-CA" dirty="0"/>
              <a:t> duo </a:t>
            </a:r>
            <a:r>
              <a:rPr lang="en-CA" dirty="0" err="1"/>
              <a:t>dolores</a:t>
            </a:r>
            <a:r>
              <a:rPr lang="en-CA" dirty="0"/>
              <a:t> et </a:t>
            </a:r>
            <a:r>
              <a:rPr lang="en-CA" dirty="0" err="1"/>
              <a:t>ea</a:t>
            </a:r>
            <a:r>
              <a:rPr lang="en-CA" dirty="0"/>
              <a:t> </a:t>
            </a:r>
            <a:r>
              <a:rPr lang="en-CA" dirty="0" err="1"/>
              <a:t>rebum</a:t>
            </a:r>
            <a:r>
              <a:rPr lang="en-CA" dirty="0"/>
              <a:t>. Stet </a:t>
            </a:r>
            <a:r>
              <a:rPr lang="en-CA" dirty="0" err="1"/>
              <a:t>clita</a:t>
            </a:r>
            <a:r>
              <a:rPr lang="en-CA" dirty="0"/>
              <a:t> </a:t>
            </a:r>
            <a:r>
              <a:rPr lang="en-CA" dirty="0" err="1"/>
              <a:t>kasd</a:t>
            </a:r>
            <a:r>
              <a:rPr lang="en-CA" dirty="0"/>
              <a:t> </a:t>
            </a:r>
            <a:r>
              <a:rPr lang="en-CA" dirty="0" err="1"/>
              <a:t>gubergren</a:t>
            </a:r>
            <a:r>
              <a:rPr lang="en-CA" dirty="0"/>
              <a:t>, </a:t>
            </a:r>
            <a:r>
              <a:rPr lang="en-CA" dirty="0" err="1"/>
              <a:t>sed</a:t>
            </a:r>
            <a:r>
              <a:rPr lang="en-CA" dirty="0"/>
              <a:t> </a:t>
            </a:r>
            <a:r>
              <a:rPr lang="en-CA" dirty="0" err="1"/>
              <a:t>diam</a:t>
            </a:r>
            <a:r>
              <a:rPr lang="en-CA" dirty="0"/>
              <a:t> </a:t>
            </a:r>
            <a:r>
              <a:rPr lang="en-CA" dirty="0" err="1"/>
              <a:t>nonumy</a:t>
            </a:r>
            <a:r>
              <a:rPr lang="en-CA" dirty="0"/>
              <a:t> </a:t>
            </a:r>
            <a:r>
              <a:rPr lang="en-CA" dirty="0" err="1"/>
              <a:t>eirmod</a:t>
            </a:r>
            <a:r>
              <a:rPr lang="en-CA" dirty="0"/>
              <a:t> </a:t>
            </a:r>
            <a:r>
              <a:rPr lang="en-CA" dirty="0" err="1"/>
              <a:t>tempor</a:t>
            </a:r>
            <a:r>
              <a:rPr lang="en-CA" dirty="0"/>
              <a:t> </a:t>
            </a:r>
            <a:r>
              <a:rPr lang="en-CA" dirty="0" err="1"/>
              <a:t>invidunt</a:t>
            </a:r>
            <a:r>
              <a:rPr lang="en-CA" dirty="0"/>
              <a:t> </a:t>
            </a:r>
            <a:r>
              <a:rPr lang="en-CA" dirty="0" err="1"/>
              <a:t>ut</a:t>
            </a:r>
            <a:r>
              <a:rPr lang="en-CA" dirty="0"/>
              <a:t> </a:t>
            </a:r>
            <a:r>
              <a:rPr lang="en-CA" dirty="0" err="1"/>
              <a:t>labore</a:t>
            </a:r>
            <a:r>
              <a:rPr lang="en-CA" dirty="0"/>
              <a:t> et </a:t>
            </a:r>
            <a:r>
              <a:rPr lang="en-CA" dirty="0" err="1"/>
              <a:t>dolore</a:t>
            </a:r>
            <a:r>
              <a:rPr lang="en-CA" dirty="0"/>
              <a:t> magna </a:t>
            </a:r>
            <a:r>
              <a:rPr lang="en-CA" dirty="0" err="1"/>
              <a:t>aliquyam</a:t>
            </a:r>
            <a:r>
              <a:rPr lang="en-CA" dirty="0"/>
              <a:t> </a:t>
            </a:r>
            <a:r>
              <a:rPr lang="en-CA" dirty="0" err="1"/>
              <a:t>erat</a:t>
            </a:r>
            <a:r>
              <a:rPr lang="en-CA" dirty="0"/>
              <a:t>, </a:t>
            </a:r>
            <a:r>
              <a:rPr lang="en-CA" dirty="0" err="1"/>
              <a:t>sed</a:t>
            </a:r>
            <a:r>
              <a:rPr lang="en-CA" dirty="0"/>
              <a:t> </a:t>
            </a:r>
            <a:r>
              <a:rPr lang="en-CA" dirty="0" err="1"/>
              <a:t>diam</a:t>
            </a:r>
            <a:r>
              <a:rPr lang="en-CA" dirty="0"/>
              <a:t> </a:t>
            </a:r>
            <a:r>
              <a:rPr lang="en-CA" dirty="0" err="1"/>
              <a:t>voluptua</a:t>
            </a:r>
            <a:r>
              <a:rPr lang="en-CA" dirty="0"/>
              <a:t>:</a:t>
            </a:r>
          </a:p>
          <a:p>
            <a:pPr lvl="1"/>
            <a:r>
              <a:rPr lang="en-CA" dirty="0"/>
              <a:t>At </a:t>
            </a:r>
            <a:r>
              <a:rPr lang="en-CA" dirty="0" err="1"/>
              <a:t>vero</a:t>
            </a:r>
            <a:r>
              <a:rPr lang="en-CA" dirty="0"/>
              <a:t> </a:t>
            </a:r>
            <a:r>
              <a:rPr lang="en-CA" dirty="0" err="1"/>
              <a:t>eos</a:t>
            </a:r>
            <a:r>
              <a:rPr lang="en-CA" dirty="0"/>
              <a:t> et </a:t>
            </a:r>
            <a:r>
              <a:rPr lang="en-CA" dirty="0" err="1"/>
              <a:t>accusam</a:t>
            </a:r>
            <a:r>
              <a:rPr lang="en-CA" dirty="0"/>
              <a:t> et </a:t>
            </a:r>
            <a:r>
              <a:rPr lang="en-CA" dirty="0" err="1"/>
              <a:t>justo</a:t>
            </a:r>
            <a:r>
              <a:rPr lang="en-CA" dirty="0"/>
              <a:t> Stet </a:t>
            </a:r>
            <a:r>
              <a:rPr lang="en-CA" dirty="0" err="1"/>
              <a:t>clita</a:t>
            </a:r>
            <a:r>
              <a:rPr lang="en-CA" dirty="0"/>
              <a:t> </a:t>
            </a:r>
            <a:r>
              <a:rPr lang="en-CA" dirty="0" err="1"/>
              <a:t>kasd</a:t>
            </a:r>
            <a:r>
              <a:rPr lang="en-CA" dirty="0"/>
              <a:t> </a:t>
            </a:r>
            <a:r>
              <a:rPr lang="en-CA" dirty="0" err="1"/>
              <a:t>gubergren</a:t>
            </a:r>
            <a:r>
              <a:rPr lang="en-CA" dirty="0"/>
              <a:t>, no sea </a:t>
            </a:r>
            <a:r>
              <a:rPr lang="en-CA" dirty="0" err="1"/>
              <a:t>takimata</a:t>
            </a:r>
            <a:r>
              <a:rPr lang="en-CA" dirty="0"/>
              <a:t> </a:t>
            </a:r>
            <a:r>
              <a:rPr lang="en-CA" dirty="0" err="1"/>
              <a:t>sanctus</a:t>
            </a:r>
            <a:r>
              <a:rPr lang="en-CA" dirty="0"/>
              <a:t> </a:t>
            </a:r>
            <a:r>
              <a:rPr lang="en-CA" dirty="0" err="1"/>
              <a:t>est</a:t>
            </a:r>
            <a:r>
              <a:rPr lang="en-CA" dirty="0"/>
              <a:t> lorem ipsum dolor sit </a:t>
            </a:r>
            <a:r>
              <a:rPr lang="en-CA" dirty="0" err="1"/>
              <a:t>amet</a:t>
            </a:r>
            <a:r>
              <a:rPr lang="en-CA" dirty="0"/>
              <a:t>. </a:t>
            </a:r>
          </a:p>
          <a:p>
            <a:pPr lvl="1"/>
            <a:r>
              <a:rPr lang="en-CA" dirty="0"/>
              <a:t>Duo </a:t>
            </a:r>
            <a:r>
              <a:rPr lang="en-CA" dirty="0" err="1"/>
              <a:t>dolores</a:t>
            </a:r>
            <a:r>
              <a:rPr lang="en-CA" dirty="0"/>
              <a:t> et </a:t>
            </a:r>
            <a:r>
              <a:rPr lang="en-CA" dirty="0" err="1"/>
              <a:t>ea</a:t>
            </a:r>
            <a:r>
              <a:rPr lang="en-CA" dirty="0"/>
              <a:t> </a:t>
            </a:r>
            <a:r>
              <a:rPr lang="en-CA" dirty="0" err="1"/>
              <a:t>rebum</a:t>
            </a:r>
            <a:r>
              <a:rPr lang="en-CA" dirty="0"/>
              <a:t>. Stet </a:t>
            </a:r>
            <a:r>
              <a:rPr lang="en-CA" dirty="0" err="1"/>
              <a:t>clita</a:t>
            </a:r>
            <a:r>
              <a:rPr lang="en-CA" dirty="0"/>
              <a:t> </a:t>
            </a:r>
            <a:r>
              <a:rPr lang="en-CA" dirty="0" err="1"/>
              <a:t>kasd</a:t>
            </a:r>
            <a:r>
              <a:rPr lang="en-CA" dirty="0"/>
              <a:t> </a:t>
            </a:r>
            <a:r>
              <a:rPr lang="en-CA" dirty="0" err="1"/>
              <a:t>gubergren</a:t>
            </a:r>
            <a:r>
              <a:rPr lang="en-CA" dirty="0"/>
              <a:t>, no sea </a:t>
            </a:r>
            <a:r>
              <a:rPr lang="en-CA" dirty="0" err="1"/>
              <a:t>takimata</a:t>
            </a:r>
            <a:r>
              <a:rPr lang="en-CA" dirty="0"/>
              <a:t> </a:t>
            </a:r>
            <a:r>
              <a:rPr lang="en-CA" dirty="0" err="1"/>
              <a:t>sanctus</a:t>
            </a:r>
            <a:r>
              <a:rPr lang="en-CA" dirty="0"/>
              <a:t> </a:t>
            </a:r>
            <a:r>
              <a:rPr lang="en-CA" dirty="0" err="1"/>
              <a:t>est</a:t>
            </a:r>
            <a:r>
              <a:rPr lang="en-CA" dirty="0"/>
              <a:t> lorem ipsum dolor sit </a:t>
            </a:r>
            <a:r>
              <a:rPr lang="en-CA" dirty="0" err="1"/>
              <a:t>amet</a:t>
            </a:r>
            <a:r>
              <a:rPr lang="en-CA" dirty="0"/>
              <a:t>.</a:t>
            </a:r>
          </a:p>
          <a:p>
            <a:pPr lvl="1"/>
            <a:r>
              <a:rPr lang="en-CA" dirty="0" err="1"/>
              <a:t>Ut</a:t>
            </a:r>
            <a:r>
              <a:rPr lang="en-CA" dirty="0"/>
              <a:t> </a:t>
            </a:r>
            <a:r>
              <a:rPr lang="en-CA" dirty="0" err="1"/>
              <a:t>wisi</a:t>
            </a:r>
            <a:r>
              <a:rPr lang="en-CA" dirty="0"/>
              <a:t> </a:t>
            </a:r>
            <a:r>
              <a:rPr lang="en-CA" dirty="0" err="1"/>
              <a:t>enim</a:t>
            </a:r>
            <a:r>
              <a:rPr lang="en-CA" dirty="0"/>
              <a:t> ad minim </a:t>
            </a:r>
            <a:r>
              <a:rPr lang="en-CA" dirty="0" err="1"/>
              <a:t>veniam</a:t>
            </a:r>
            <a:r>
              <a:rPr lang="en-CA" dirty="0"/>
              <a:t>, </a:t>
            </a:r>
            <a:r>
              <a:rPr lang="en-CA" dirty="0" err="1"/>
              <a:t>quis</a:t>
            </a:r>
            <a:r>
              <a:rPr lang="en-CA" dirty="0"/>
              <a:t> </a:t>
            </a:r>
            <a:r>
              <a:rPr lang="en-CA" dirty="0" err="1"/>
              <a:t>nostrud</a:t>
            </a:r>
            <a:r>
              <a:rPr lang="en-CA" dirty="0"/>
              <a:t> </a:t>
            </a:r>
            <a:r>
              <a:rPr lang="en-CA" dirty="0" err="1"/>
              <a:t>exerci</a:t>
            </a:r>
            <a:r>
              <a:rPr lang="en-CA" dirty="0"/>
              <a:t> </a:t>
            </a:r>
            <a:r>
              <a:rPr lang="en-CA" dirty="0" err="1"/>
              <a:t>tation</a:t>
            </a:r>
            <a:r>
              <a:rPr lang="en-CA" dirty="0"/>
              <a:t> </a:t>
            </a:r>
            <a:r>
              <a:rPr lang="en-CA" dirty="0" err="1"/>
              <a:t>ullamcorper</a:t>
            </a:r>
            <a:r>
              <a:rPr lang="en-CA" dirty="0"/>
              <a:t> </a:t>
            </a:r>
            <a:r>
              <a:rPr lang="en-CA" dirty="0" err="1"/>
              <a:t>suscipit</a:t>
            </a:r>
            <a:r>
              <a:rPr lang="en-CA" dirty="0"/>
              <a:t> </a:t>
            </a:r>
            <a:r>
              <a:rPr lang="en-CA" dirty="0" err="1"/>
              <a:t>lobortis</a:t>
            </a:r>
            <a:r>
              <a:rPr lang="en-CA" dirty="0"/>
              <a:t> </a:t>
            </a:r>
            <a:r>
              <a:rPr lang="en-CA" dirty="0" err="1"/>
              <a:t>nisl</a:t>
            </a:r>
            <a:r>
              <a:rPr lang="en-CA" dirty="0"/>
              <a:t> </a:t>
            </a:r>
            <a:r>
              <a:rPr lang="en-CA" dirty="0" err="1"/>
              <a:t>ut</a:t>
            </a:r>
            <a:r>
              <a:rPr lang="en-CA" dirty="0"/>
              <a:t> </a:t>
            </a:r>
            <a:r>
              <a:rPr lang="en-CA" dirty="0" err="1"/>
              <a:t>aliquip</a:t>
            </a:r>
            <a:r>
              <a:rPr lang="en-CA" dirty="0"/>
              <a:t> ex </a:t>
            </a:r>
            <a:r>
              <a:rPr lang="en-CA" dirty="0" err="1"/>
              <a:t>ea</a:t>
            </a:r>
            <a:r>
              <a:rPr lang="en-CA" dirty="0"/>
              <a:t> </a:t>
            </a:r>
            <a:r>
              <a:rPr lang="en-CA" dirty="0" err="1"/>
              <a:t>comm</a:t>
            </a:r>
            <a:br>
              <a:rPr lang="en-CA" dirty="0"/>
            </a:br>
            <a:r>
              <a:rPr lang="en-CA" dirty="0" err="1"/>
              <a:t>odo</a:t>
            </a:r>
            <a:r>
              <a:rPr lang="en-CA" dirty="0"/>
              <a:t> </a:t>
            </a:r>
            <a:r>
              <a:rPr lang="en-CA" dirty="0" err="1"/>
              <a:t>consequat</a:t>
            </a:r>
            <a:r>
              <a:rPr lang="en-CA" dirty="0"/>
              <a:t>.</a:t>
            </a:r>
          </a:p>
          <a:p>
            <a:pPr lvl="1"/>
            <a:r>
              <a:rPr lang="en-CA" dirty="0"/>
              <a:t>Lorem ipsum dolor sit </a:t>
            </a:r>
            <a:r>
              <a:rPr lang="en-CA" dirty="0" err="1"/>
              <a:t>amet</a:t>
            </a:r>
            <a:r>
              <a:rPr lang="en-CA" dirty="0"/>
              <a:t>, </a:t>
            </a:r>
            <a:r>
              <a:rPr lang="en-CA" dirty="0" err="1"/>
              <a:t>consetetur</a:t>
            </a:r>
            <a:r>
              <a:rPr lang="en-CA" dirty="0"/>
              <a:t> </a:t>
            </a:r>
            <a:r>
              <a:rPr lang="en-CA" dirty="0" err="1"/>
              <a:t>sadipscing</a:t>
            </a:r>
            <a:r>
              <a:rPr lang="en-CA" dirty="0"/>
              <a:t> </a:t>
            </a:r>
            <a:r>
              <a:rPr lang="en-CA" dirty="0" err="1"/>
              <a:t>elitr</a:t>
            </a:r>
            <a:r>
              <a:rPr lang="en-CA" dirty="0"/>
              <a:t>,  </a:t>
            </a:r>
            <a:r>
              <a:rPr lang="en-CA" dirty="0" err="1"/>
              <a:t>sed</a:t>
            </a:r>
            <a:r>
              <a:rPr lang="en-CA" dirty="0"/>
              <a:t> </a:t>
            </a:r>
            <a:r>
              <a:rPr lang="en-CA" dirty="0" err="1"/>
              <a:t>diam</a:t>
            </a:r>
            <a:r>
              <a:rPr lang="en-CA" dirty="0"/>
              <a:t> </a:t>
            </a:r>
            <a:r>
              <a:rPr lang="en-CA" dirty="0" err="1"/>
              <a:t>nonumy</a:t>
            </a:r>
            <a:r>
              <a:rPr lang="en-CA" dirty="0"/>
              <a:t> </a:t>
            </a:r>
            <a:r>
              <a:rPr lang="en-CA" dirty="0" err="1"/>
              <a:t>eirmod</a:t>
            </a:r>
            <a:r>
              <a:rPr lang="en-CA" dirty="0"/>
              <a:t> </a:t>
            </a:r>
            <a:r>
              <a:rPr lang="en-CA" dirty="0" err="1"/>
              <a:t>tempor</a:t>
            </a:r>
            <a:r>
              <a:rPr lang="en-CA" dirty="0"/>
              <a:t> </a:t>
            </a:r>
            <a:r>
              <a:rPr lang="en-CA" dirty="0" err="1"/>
              <a:t>invidunt</a:t>
            </a:r>
            <a:r>
              <a:rPr lang="en-CA" dirty="0"/>
              <a:t> </a:t>
            </a:r>
            <a:r>
              <a:rPr lang="en-CA" dirty="0" err="1"/>
              <a:t>ut</a:t>
            </a:r>
            <a:r>
              <a:rPr lang="en-CA" dirty="0"/>
              <a:t> </a:t>
            </a:r>
            <a:r>
              <a:rPr lang="en-CA" dirty="0" err="1"/>
              <a:t>labore</a:t>
            </a:r>
            <a:r>
              <a:rPr lang="en-CA" dirty="0"/>
              <a:t> et </a:t>
            </a:r>
            <a:r>
              <a:rPr lang="en-CA" dirty="0" err="1"/>
              <a:t>dolore</a:t>
            </a:r>
            <a:r>
              <a:rPr lang="en-CA" dirty="0"/>
              <a:t> magna </a:t>
            </a:r>
            <a:r>
              <a:rPr lang="en-CA" dirty="0" err="1"/>
              <a:t>aliquyam</a:t>
            </a:r>
            <a:r>
              <a:rPr lang="en-CA" dirty="0"/>
              <a:t> </a:t>
            </a:r>
            <a:r>
              <a:rPr lang="en-CA" dirty="0" err="1"/>
              <a:t>erat</a:t>
            </a:r>
            <a:r>
              <a:rPr lang="en-CA" dirty="0"/>
              <a:t>, </a:t>
            </a:r>
            <a:r>
              <a:rPr lang="en-CA" dirty="0" err="1"/>
              <a:t>sed</a:t>
            </a:r>
            <a:r>
              <a:rPr lang="en-CA" dirty="0"/>
              <a:t> </a:t>
            </a:r>
            <a:r>
              <a:rPr lang="en-CA" dirty="0" err="1"/>
              <a:t>diam</a:t>
            </a:r>
            <a:r>
              <a:rPr lang="en-CA" dirty="0"/>
              <a:t> </a:t>
            </a:r>
            <a:r>
              <a:rPr lang="en-CA" dirty="0" err="1"/>
              <a:t>voluptua</a:t>
            </a:r>
            <a:r>
              <a:rPr lang="en-CA" dirty="0"/>
              <a:t>.</a:t>
            </a:r>
          </a:p>
          <a:p>
            <a:pPr lvl="1"/>
            <a:r>
              <a:rPr lang="en-CA" dirty="0"/>
              <a:t>Duis </a:t>
            </a:r>
            <a:r>
              <a:rPr lang="en-CA" dirty="0" err="1"/>
              <a:t>autem</a:t>
            </a:r>
            <a:r>
              <a:rPr lang="en-CA" dirty="0"/>
              <a:t> </a:t>
            </a:r>
            <a:r>
              <a:rPr lang="en-CA" dirty="0" err="1"/>
              <a:t>vel</a:t>
            </a:r>
            <a:r>
              <a:rPr lang="en-CA" dirty="0"/>
              <a:t> </a:t>
            </a:r>
            <a:r>
              <a:rPr lang="en-CA" dirty="0" err="1"/>
              <a:t>eum</a:t>
            </a:r>
            <a:r>
              <a:rPr lang="en-CA" dirty="0"/>
              <a:t> </a:t>
            </a:r>
            <a:r>
              <a:rPr lang="en-CA" dirty="0" err="1"/>
              <a:t>iriure</a:t>
            </a:r>
            <a:r>
              <a:rPr lang="en-CA" dirty="0"/>
              <a:t> dolor in </a:t>
            </a:r>
            <a:r>
              <a:rPr lang="en-CA" dirty="0" err="1"/>
              <a:t>hendrerit</a:t>
            </a:r>
            <a:r>
              <a:rPr lang="en-CA" dirty="0"/>
              <a:t> in </a:t>
            </a:r>
            <a:r>
              <a:rPr lang="en-CA" dirty="0" err="1"/>
              <a:t>vulputate</a:t>
            </a:r>
            <a:r>
              <a:rPr lang="en-CA" dirty="0"/>
              <a:t> </a:t>
            </a:r>
            <a:r>
              <a:rPr lang="en-CA" dirty="0" err="1"/>
              <a:t>velit</a:t>
            </a:r>
            <a:r>
              <a:rPr lang="en-CA" dirty="0"/>
              <a:t> </a:t>
            </a:r>
            <a:r>
              <a:rPr lang="en-CA" dirty="0" err="1"/>
              <a:t>esse</a:t>
            </a:r>
            <a:r>
              <a:rPr lang="en-CA" dirty="0"/>
              <a:t> </a:t>
            </a:r>
            <a:r>
              <a:rPr lang="en-CA" dirty="0" err="1"/>
              <a:t>molestie</a:t>
            </a:r>
            <a:r>
              <a:rPr lang="en-CA" dirty="0"/>
              <a:t> </a:t>
            </a:r>
            <a:r>
              <a:rPr lang="en-CA" dirty="0" err="1"/>
              <a:t>consequat</a:t>
            </a:r>
            <a:r>
              <a:rPr lang="en-CA" dirty="0"/>
              <a:t>, </a:t>
            </a:r>
            <a:r>
              <a:rPr lang="en-CA" dirty="0" err="1"/>
              <a:t>vel</a:t>
            </a:r>
            <a:r>
              <a:rPr lang="en-CA" dirty="0"/>
              <a:t> </a:t>
            </a:r>
            <a:r>
              <a:rPr lang="en-CA" dirty="0" err="1"/>
              <a:t>illum</a:t>
            </a:r>
            <a:r>
              <a:rPr lang="en-CA" dirty="0"/>
              <a:t> </a:t>
            </a:r>
            <a:r>
              <a:rPr lang="en-CA" dirty="0" err="1"/>
              <a:t>dolore</a:t>
            </a:r>
            <a:r>
              <a:rPr lang="en-CA" dirty="0"/>
              <a:t> </a:t>
            </a:r>
            <a:r>
              <a:rPr lang="en-CA" dirty="0" err="1"/>
              <a:t>eu</a:t>
            </a:r>
            <a:r>
              <a:rPr lang="en-CA" dirty="0"/>
              <a:t> </a:t>
            </a:r>
            <a:r>
              <a:rPr lang="en-CA" dirty="0" err="1"/>
              <a:t>feugiat</a:t>
            </a:r>
            <a:r>
              <a:rPr lang="en-CA" dirty="0"/>
              <a:t> </a:t>
            </a:r>
            <a:r>
              <a:rPr lang="en-CA" dirty="0" err="1"/>
              <a:t>nulla</a:t>
            </a:r>
            <a:r>
              <a:rPr lang="en-CA" dirty="0"/>
              <a:t> </a:t>
            </a:r>
            <a:r>
              <a:rPr lang="en-CA" dirty="0" err="1"/>
              <a:t>facilisis</a:t>
            </a:r>
            <a:r>
              <a:rPr lang="en-CA" dirty="0"/>
              <a:t> at </a:t>
            </a:r>
            <a:r>
              <a:rPr lang="en-CA" dirty="0" err="1"/>
              <a:t>ver</a:t>
            </a:r>
            <a:r>
              <a:rPr lang="en-CA" dirty="0"/>
              <a:t> </a:t>
            </a:r>
            <a:r>
              <a:rPr lang="en-CA" dirty="0" err="1"/>
              <a:t>duis</a:t>
            </a:r>
            <a:r>
              <a:rPr lang="en-CA" dirty="0"/>
              <a:t> </a:t>
            </a:r>
            <a:r>
              <a:rPr lang="en-CA" dirty="0" err="1"/>
              <a:t>dolore</a:t>
            </a:r>
            <a:r>
              <a:rPr lang="en-CA" dirty="0"/>
              <a:t> </a:t>
            </a:r>
            <a:r>
              <a:rPr lang="en-CA" dirty="0" err="1"/>
              <a:t>te</a:t>
            </a:r>
            <a:r>
              <a:rPr lang="en-CA" dirty="0"/>
              <a:t> </a:t>
            </a:r>
            <a:r>
              <a:rPr lang="en-CA" dirty="0" err="1"/>
              <a:t>feugait</a:t>
            </a:r>
            <a:r>
              <a:rPr lang="en-CA" dirty="0"/>
              <a:t> </a:t>
            </a:r>
            <a:r>
              <a:rPr lang="en-CA" dirty="0" err="1"/>
              <a:t>nulla</a:t>
            </a:r>
            <a:r>
              <a:rPr lang="en-CA" dirty="0"/>
              <a:t> </a:t>
            </a:r>
            <a:r>
              <a:rPr lang="en-CA" dirty="0" err="1"/>
              <a:t>facilisi</a:t>
            </a:r>
            <a:r>
              <a:rPr lang="en-CA" dirty="0"/>
              <a:t>.</a:t>
            </a:r>
          </a:p>
          <a:p>
            <a:pPr lvl="1"/>
            <a:r>
              <a:rPr lang="en-CA" dirty="0" err="1"/>
              <a:t>Ut</a:t>
            </a:r>
            <a:r>
              <a:rPr lang="en-CA" dirty="0"/>
              <a:t> </a:t>
            </a:r>
            <a:r>
              <a:rPr lang="en-CA" dirty="0" err="1"/>
              <a:t>wisi</a:t>
            </a:r>
            <a:r>
              <a:rPr lang="en-CA" dirty="0"/>
              <a:t> </a:t>
            </a:r>
            <a:r>
              <a:rPr lang="en-CA" dirty="0" err="1"/>
              <a:t>enim</a:t>
            </a:r>
            <a:r>
              <a:rPr lang="en-CA" dirty="0"/>
              <a:t> ad minim </a:t>
            </a:r>
            <a:r>
              <a:rPr lang="en-CA" dirty="0" err="1"/>
              <a:t>veniam</a:t>
            </a:r>
            <a:r>
              <a:rPr lang="en-CA" dirty="0"/>
              <a:t>, </a:t>
            </a:r>
            <a:r>
              <a:rPr lang="en-CA" dirty="0" err="1"/>
              <a:t>quis</a:t>
            </a:r>
            <a:r>
              <a:rPr lang="en-CA" dirty="0"/>
              <a:t> </a:t>
            </a:r>
            <a:r>
              <a:rPr lang="en-CA" dirty="0" err="1"/>
              <a:t>nostrud</a:t>
            </a:r>
            <a:r>
              <a:rPr lang="en-CA" dirty="0"/>
              <a:t> </a:t>
            </a:r>
            <a:r>
              <a:rPr lang="en-CA" dirty="0" err="1"/>
              <a:t>exerci</a:t>
            </a:r>
            <a:r>
              <a:rPr lang="en-CA" dirty="0"/>
              <a:t> </a:t>
            </a:r>
            <a:r>
              <a:rPr lang="en-CA" dirty="0" err="1"/>
              <a:t>tation</a:t>
            </a:r>
            <a:r>
              <a:rPr lang="en-CA" dirty="0"/>
              <a:t> </a:t>
            </a:r>
            <a:r>
              <a:rPr lang="en-CA" dirty="0" err="1"/>
              <a:t>ullamcorper</a:t>
            </a:r>
            <a:r>
              <a:rPr lang="en-CA" dirty="0"/>
              <a:t> </a:t>
            </a:r>
            <a:r>
              <a:rPr lang="en-CA" dirty="0" err="1"/>
              <a:t>suscipit</a:t>
            </a:r>
            <a:r>
              <a:rPr lang="en-CA" dirty="0"/>
              <a:t> </a:t>
            </a:r>
            <a:r>
              <a:rPr lang="en-CA" dirty="0" err="1"/>
              <a:t>lobortis</a:t>
            </a:r>
            <a:r>
              <a:rPr lang="en-CA" dirty="0"/>
              <a:t> </a:t>
            </a:r>
            <a:r>
              <a:rPr lang="en-CA" dirty="0" err="1"/>
              <a:t>nisl</a:t>
            </a:r>
            <a:r>
              <a:rPr lang="en-CA" dirty="0"/>
              <a:t> </a:t>
            </a:r>
            <a:r>
              <a:rPr lang="en-CA" dirty="0" err="1"/>
              <a:t>ut</a:t>
            </a:r>
            <a:r>
              <a:rPr lang="en-CA" dirty="0"/>
              <a:t> </a:t>
            </a:r>
            <a:r>
              <a:rPr lang="en-CA" dirty="0" err="1"/>
              <a:t>aliquip</a:t>
            </a:r>
            <a:r>
              <a:rPr lang="en-CA" dirty="0"/>
              <a:t> ex </a:t>
            </a:r>
            <a:r>
              <a:rPr lang="en-CA" dirty="0" err="1"/>
              <a:t>ea</a:t>
            </a:r>
            <a:r>
              <a:rPr lang="en-CA" dirty="0"/>
              <a:t> </a:t>
            </a:r>
            <a:br>
              <a:rPr lang="en-CA" dirty="0"/>
            </a:br>
            <a:r>
              <a:rPr lang="en-CA" dirty="0" err="1"/>
              <a:t>commodo</a:t>
            </a:r>
            <a:r>
              <a:rPr lang="en-CA" dirty="0"/>
              <a:t> </a:t>
            </a:r>
            <a:r>
              <a:rPr lang="en-CA" dirty="0" err="1"/>
              <a:t>consequat</a:t>
            </a:r>
            <a:r>
              <a:rPr lang="en-CA" dirty="0"/>
              <a:t>.</a:t>
            </a:r>
          </a:p>
          <a:p>
            <a:pPr lvl="1"/>
            <a:r>
              <a:rPr lang="en-CA" dirty="0"/>
              <a:t>At </a:t>
            </a:r>
            <a:r>
              <a:rPr lang="en-CA" dirty="0" err="1"/>
              <a:t>vero</a:t>
            </a:r>
            <a:r>
              <a:rPr lang="en-CA" dirty="0"/>
              <a:t> </a:t>
            </a:r>
            <a:r>
              <a:rPr lang="en-CA" dirty="0" err="1"/>
              <a:t>eos</a:t>
            </a:r>
            <a:r>
              <a:rPr lang="en-CA" dirty="0"/>
              <a:t> et </a:t>
            </a:r>
            <a:r>
              <a:rPr lang="en-CA" dirty="0" err="1"/>
              <a:t>accusam</a:t>
            </a:r>
            <a:r>
              <a:rPr lang="en-CA" dirty="0"/>
              <a:t> et </a:t>
            </a:r>
            <a:r>
              <a:rPr lang="en-CA" dirty="0" err="1"/>
              <a:t>justo</a:t>
            </a:r>
            <a:r>
              <a:rPr lang="en-CA" dirty="0"/>
              <a:t> duo </a:t>
            </a:r>
            <a:r>
              <a:rPr lang="en-CA" dirty="0" err="1"/>
              <a:t>dolores</a:t>
            </a:r>
            <a:r>
              <a:rPr lang="en-CA" dirty="0"/>
              <a:t> et </a:t>
            </a:r>
            <a:r>
              <a:rPr lang="en-CA" dirty="0" err="1"/>
              <a:t>ea</a:t>
            </a:r>
            <a:r>
              <a:rPr lang="en-CA" dirty="0"/>
              <a:t> </a:t>
            </a:r>
            <a:r>
              <a:rPr lang="en-CA" dirty="0" err="1"/>
              <a:t>rebum</a:t>
            </a:r>
            <a:r>
              <a:rPr lang="en-CA" dirty="0"/>
              <a:t>. Stet </a:t>
            </a:r>
            <a:r>
              <a:rPr lang="en-CA" dirty="0" err="1"/>
              <a:t>clita</a:t>
            </a:r>
            <a:r>
              <a:rPr lang="en-CA" dirty="0"/>
              <a:t> </a:t>
            </a:r>
            <a:r>
              <a:rPr lang="en-CA" dirty="0" err="1"/>
              <a:t>kasd</a:t>
            </a:r>
            <a:r>
              <a:rPr lang="en-CA" dirty="0"/>
              <a:t> </a:t>
            </a:r>
            <a:r>
              <a:rPr lang="en-CA" dirty="0" err="1"/>
              <a:t>gubergren</a:t>
            </a:r>
            <a:r>
              <a:rPr lang="en-CA" dirty="0"/>
              <a:t>, no sea </a:t>
            </a:r>
            <a:r>
              <a:rPr lang="en-CA" dirty="0" err="1"/>
              <a:t>takimata</a:t>
            </a:r>
            <a:r>
              <a:rPr lang="en-CA" dirty="0"/>
              <a:t> </a:t>
            </a:r>
            <a:r>
              <a:rPr lang="en-CA" dirty="0" err="1"/>
              <a:t>sanctus</a:t>
            </a:r>
            <a:r>
              <a:rPr lang="en-CA" dirty="0"/>
              <a:t> </a:t>
            </a:r>
            <a:r>
              <a:rPr lang="en-CA" dirty="0" err="1"/>
              <a:t>est</a:t>
            </a:r>
            <a:r>
              <a:rPr lang="en-CA" dirty="0"/>
              <a:t> Lorem ipsum dolor sit </a:t>
            </a:r>
            <a:r>
              <a:rPr lang="en-CA" dirty="0" err="1"/>
              <a:t>amet</a:t>
            </a:r>
            <a:r>
              <a:rPr lang="en-CA" dirty="0"/>
              <a:t>.</a:t>
            </a:r>
          </a:p>
        </p:txBody>
      </p:sp>
      <p:sp>
        <p:nvSpPr>
          <p:cNvPr id="12" name="AutoShape 3"/>
          <p:cNvSpPr>
            <a:spLocks noChangeAspect="1" noChangeArrowheads="1" noTextEdit="1"/>
          </p:cNvSpPr>
          <p:nvPr userDrawn="1"/>
        </p:nvSpPr>
        <p:spPr bwMode="auto">
          <a:xfrm>
            <a:off x="365125" y="365125"/>
            <a:ext cx="901700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" name="Freeform 5"/>
          <p:cNvSpPr>
            <a:spLocks noChangeAspect="1" noEditPoints="1"/>
          </p:cNvSpPr>
          <p:nvPr userDrawn="1"/>
        </p:nvSpPr>
        <p:spPr bwMode="auto">
          <a:xfrm>
            <a:off x="754593" y="475512"/>
            <a:ext cx="914400" cy="914400"/>
          </a:xfrm>
          <a:custGeom>
            <a:avLst/>
            <a:gdLst>
              <a:gd name="T0" fmla="*/ 3869 w 5760"/>
              <a:gd name="T1" fmla="*/ 1545 h 5760"/>
              <a:gd name="T2" fmla="*/ 2018 w 5760"/>
              <a:gd name="T3" fmla="*/ 2250 h 5760"/>
              <a:gd name="T4" fmla="*/ 2018 w 5760"/>
              <a:gd name="T5" fmla="*/ 2250 h 5760"/>
              <a:gd name="T6" fmla="*/ 1556 w 5760"/>
              <a:gd name="T7" fmla="*/ 3934 h 5760"/>
              <a:gd name="T8" fmla="*/ 1755 w 5760"/>
              <a:gd name="T9" fmla="*/ 4133 h 5760"/>
              <a:gd name="T10" fmla="*/ 3470 w 5760"/>
              <a:gd name="T11" fmla="*/ 3455 h 5760"/>
              <a:gd name="T12" fmla="*/ 3861 w 5760"/>
              <a:gd name="T13" fmla="*/ 3710 h 5760"/>
              <a:gd name="T14" fmla="*/ 3933 w 5760"/>
              <a:gd name="T15" fmla="*/ 3255 h 5760"/>
              <a:gd name="T16" fmla="*/ 3734 w 5760"/>
              <a:gd name="T17" fmla="*/ 4133 h 5760"/>
              <a:gd name="T18" fmla="*/ 3694 w 5760"/>
              <a:gd name="T19" fmla="*/ 2712 h 5760"/>
              <a:gd name="T20" fmla="*/ 3905 w 5760"/>
              <a:gd name="T21" fmla="*/ 2466 h 5760"/>
              <a:gd name="T22" fmla="*/ 3574 w 5760"/>
              <a:gd name="T23" fmla="*/ 2354 h 5760"/>
              <a:gd name="T24" fmla="*/ 3853 w 5760"/>
              <a:gd name="T25" fmla="*/ 1324 h 5760"/>
              <a:gd name="T26" fmla="*/ 3295 w 5760"/>
              <a:gd name="T27" fmla="*/ 2298 h 5760"/>
              <a:gd name="T28" fmla="*/ 2685 w 5760"/>
              <a:gd name="T29" fmla="*/ 2469 h 5760"/>
              <a:gd name="T30" fmla="*/ 2816 w 5760"/>
              <a:gd name="T31" fmla="*/ 1987 h 5760"/>
              <a:gd name="T32" fmla="*/ 2170 w 5760"/>
              <a:gd name="T33" fmla="*/ 2593 h 5760"/>
              <a:gd name="T34" fmla="*/ 2712 w 5760"/>
              <a:gd name="T35" fmla="*/ 1580 h 5760"/>
              <a:gd name="T36" fmla="*/ 1779 w 5760"/>
              <a:gd name="T37" fmla="*/ 2274 h 5760"/>
              <a:gd name="T38" fmla="*/ 1643 w 5760"/>
              <a:gd name="T39" fmla="*/ 1795 h 5760"/>
              <a:gd name="T40" fmla="*/ 1388 w 5760"/>
              <a:gd name="T41" fmla="*/ 2066 h 5760"/>
              <a:gd name="T42" fmla="*/ 2122 w 5760"/>
              <a:gd name="T43" fmla="*/ 2792 h 5760"/>
              <a:gd name="T44" fmla="*/ 2417 w 5760"/>
              <a:gd name="T45" fmla="*/ 2832 h 5760"/>
              <a:gd name="T46" fmla="*/ 1292 w 5760"/>
              <a:gd name="T47" fmla="*/ 3917 h 5760"/>
              <a:gd name="T48" fmla="*/ 2537 w 5760"/>
              <a:gd name="T49" fmla="*/ 3678 h 5760"/>
              <a:gd name="T50" fmla="*/ 3374 w 5760"/>
              <a:gd name="T51" fmla="*/ 2489 h 5760"/>
              <a:gd name="T52" fmla="*/ 2888 w 5760"/>
              <a:gd name="T53" fmla="*/ 3502 h 5760"/>
              <a:gd name="T54" fmla="*/ 4484 w 5760"/>
              <a:gd name="T55" fmla="*/ 3646 h 5760"/>
              <a:gd name="T56" fmla="*/ 5321 w 5760"/>
              <a:gd name="T57" fmla="*/ 3701 h 5760"/>
              <a:gd name="T58" fmla="*/ 5297 w 5760"/>
              <a:gd name="T59" fmla="*/ 3694 h 5760"/>
              <a:gd name="T60" fmla="*/ 5066 w 5760"/>
              <a:gd name="T61" fmla="*/ 2513 h 5760"/>
              <a:gd name="T62" fmla="*/ 5138 w 5760"/>
              <a:gd name="T63" fmla="*/ 3415 h 5760"/>
              <a:gd name="T64" fmla="*/ 2880 w 5760"/>
              <a:gd name="T65" fmla="*/ 5449 h 5760"/>
              <a:gd name="T66" fmla="*/ 2063 w 5760"/>
              <a:gd name="T67" fmla="*/ 5306 h 5760"/>
              <a:gd name="T68" fmla="*/ 2689 w 5760"/>
              <a:gd name="T69" fmla="*/ 5393 h 5760"/>
              <a:gd name="T70" fmla="*/ 3047 w 5760"/>
              <a:gd name="T71" fmla="*/ 4875 h 5760"/>
              <a:gd name="T72" fmla="*/ 1771 w 5760"/>
              <a:gd name="T73" fmla="*/ 5042 h 5760"/>
              <a:gd name="T74" fmla="*/ 440 w 5760"/>
              <a:gd name="T75" fmla="*/ 2067 h 5760"/>
              <a:gd name="T76" fmla="*/ 462 w 5760"/>
              <a:gd name="T77" fmla="*/ 2075 h 5760"/>
              <a:gd name="T78" fmla="*/ 694 w 5760"/>
              <a:gd name="T79" fmla="*/ 3247 h 5760"/>
              <a:gd name="T80" fmla="*/ 622 w 5760"/>
              <a:gd name="T81" fmla="*/ 2354 h 5760"/>
              <a:gd name="T82" fmla="*/ 2880 w 5760"/>
              <a:gd name="T83" fmla="*/ 311 h 5760"/>
              <a:gd name="T84" fmla="*/ 3696 w 5760"/>
              <a:gd name="T85" fmla="*/ 461 h 5760"/>
              <a:gd name="T86" fmla="*/ 3071 w 5760"/>
              <a:gd name="T87" fmla="*/ 367 h 5760"/>
              <a:gd name="T88" fmla="*/ 2712 w 5760"/>
              <a:gd name="T89" fmla="*/ 885 h 5760"/>
              <a:gd name="T90" fmla="*/ 3989 w 5760"/>
              <a:gd name="T91" fmla="*/ 726 h 5760"/>
              <a:gd name="T92" fmla="*/ 5321 w 5760"/>
              <a:gd name="T93" fmla="*/ 3701 h 5760"/>
              <a:gd name="T94" fmla="*/ 135 w 5760"/>
              <a:gd name="T95" fmla="*/ 2880 h 5760"/>
              <a:gd name="T96" fmla="*/ 5624 w 5760"/>
              <a:gd name="T97" fmla="*/ 2880 h 5760"/>
              <a:gd name="T98" fmla="*/ 2880 w 5760"/>
              <a:gd name="T99" fmla="*/ 5760 h 5760"/>
              <a:gd name="T100" fmla="*/ 2880 w 5760"/>
              <a:gd name="T101" fmla="*/ 0 h 5760"/>
              <a:gd name="T102" fmla="*/ 2880 w 5760"/>
              <a:gd name="T103" fmla="*/ 576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60" h="5760">
                <a:moveTo>
                  <a:pt x="3526" y="2130"/>
                </a:moveTo>
                <a:cubicBezTo>
                  <a:pt x="3526" y="1803"/>
                  <a:pt x="3748" y="1485"/>
                  <a:pt x="3869" y="1545"/>
                </a:cubicBezTo>
                <a:cubicBezTo>
                  <a:pt x="4006" y="1614"/>
                  <a:pt x="3766" y="1923"/>
                  <a:pt x="3526" y="2130"/>
                </a:cubicBezTo>
                <a:moveTo>
                  <a:pt x="2018" y="2250"/>
                </a:moveTo>
                <a:cubicBezTo>
                  <a:pt x="2018" y="1987"/>
                  <a:pt x="2278" y="1486"/>
                  <a:pt x="2437" y="1539"/>
                </a:cubicBezTo>
                <a:cubicBezTo>
                  <a:pt x="2625" y="1601"/>
                  <a:pt x="2282" y="2106"/>
                  <a:pt x="2018" y="2250"/>
                </a:cubicBezTo>
                <a:close/>
                <a:moveTo>
                  <a:pt x="1755" y="4133"/>
                </a:moveTo>
                <a:cubicBezTo>
                  <a:pt x="1635" y="4138"/>
                  <a:pt x="1556" y="4062"/>
                  <a:pt x="1556" y="3934"/>
                </a:cubicBezTo>
                <a:cubicBezTo>
                  <a:pt x="1556" y="3591"/>
                  <a:pt x="2031" y="3264"/>
                  <a:pt x="2390" y="3088"/>
                </a:cubicBezTo>
                <a:cubicBezTo>
                  <a:pt x="2327" y="3567"/>
                  <a:pt x="2165" y="4114"/>
                  <a:pt x="1755" y="4133"/>
                </a:cubicBezTo>
                <a:close/>
                <a:moveTo>
                  <a:pt x="3949" y="3016"/>
                </a:moveTo>
                <a:cubicBezTo>
                  <a:pt x="3678" y="3016"/>
                  <a:pt x="3470" y="3215"/>
                  <a:pt x="3470" y="3455"/>
                </a:cubicBezTo>
                <a:cubicBezTo>
                  <a:pt x="3470" y="3654"/>
                  <a:pt x="3590" y="3813"/>
                  <a:pt x="3750" y="3813"/>
                </a:cubicBezTo>
                <a:cubicBezTo>
                  <a:pt x="3806" y="3813"/>
                  <a:pt x="3861" y="3782"/>
                  <a:pt x="3861" y="3710"/>
                </a:cubicBezTo>
                <a:cubicBezTo>
                  <a:pt x="3861" y="3606"/>
                  <a:pt x="3724" y="3581"/>
                  <a:pt x="3734" y="3426"/>
                </a:cubicBezTo>
                <a:cubicBezTo>
                  <a:pt x="3741" y="3323"/>
                  <a:pt x="3837" y="3255"/>
                  <a:pt x="3933" y="3255"/>
                </a:cubicBezTo>
                <a:cubicBezTo>
                  <a:pt x="4124" y="3255"/>
                  <a:pt x="4214" y="3440"/>
                  <a:pt x="4214" y="3632"/>
                </a:cubicBezTo>
                <a:cubicBezTo>
                  <a:pt x="4206" y="3927"/>
                  <a:pt x="3989" y="4133"/>
                  <a:pt x="3734" y="4133"/>
                </a:cubicBezTo>
                <a:cubicBezTo>
                  <a:pt x="3398" y="4133"/>
                  <a:pt x="3183" y="3813"/>
                  <a:pt x="3183" y="3470"/>
                </a:cubicBezTo>
                <a:cubicBezTo>
                  <a:pt x="3183" y="2960"/>
                  <a:pt x="3518" y="2760"/>
                  <a:pt x="3694" y="2712"/>
                </a:cubicBezTo>
                <a:cubicBezTo>
                  <a:pt x="3696" y="2712"/>
                  <a:pt x="4153" y="2794"/>
                  <a:pt x="4138" y="2592"/>
                </a:cubicBezTo>
                <a:cubicBezTo>
                  <a:pt x="4132" y="2504"/>
                  <a:pt x="4000" y="2470"/>
                  <a:pt x="3905" y="2466"/>
                </a:cubicBezTo>
                <a:cubicBezTo>
                  <a:pt x="3799" y="2462"/>
                  <a:pt x="3692" y="2500"/>
                  <a:pt x="3692" y="2500"/>
                </a:cubicBezTo>
                <a:cubicBezTo>
                  <a:pt x="3636" y="2472"/>
                  <a:pt x="3598" y="2417"/>
                  <a:pt x="3574" y="2354"/>
                </a:cubicBezTo>
                <a:cubicBezTo>
                  <a:pt x="3901" y="2106"/>
                  <a:pt x="4133" y="1867"/>
                  <a:pt x="4133" y="1596"/>
                </a:cubicBezTo>
                <a:cubicBezTo>
                  <a:pt x="4133" y="1452"/>
                  <a:pt x="4037" y="1324"/>
                  <a:pt x="3853" y="1324"/>
                </a:cubicBezTo>
                <a:cubicBezTo>
                  <a:pt x="3526" y="1324"/>
                  <a:pt x="3279" y="1739"/>
                  <a:pt x="3279" y="2114"/>
                </a:cubicBezTo>
                <a:cubicBezTo>
                  <a:pt x="3279" y="2178"/>
                  <a:pt x="3279" y="2242"/>
                  <a:pt x="3295" y="2298"/>
                </a:cubicBezTo>
                <a:cubicBezTo>
                  <a:pt x="3087" y="2449"/>
                  <a:pt x="2933" y="2543"/>
                  <a:pt x="2654" y="2711"/>
                </a:cubicBezTo>
                <a:cubicBezTo>
                  <a:pt x="2654" y="2676"/>
                  <a:pt x="2661" y="2586"/>
                  <a:pt x="2685" y="2469"/>
                </a:cubicBezTo>
                <a:cubicBezTo>
                  <a:pt x="2780" y="2365"/>
                  <a:pt x="2912" y="2210"/>
                  <a:pt x="2912" y="2090"/>
                </a:cubicBezTo>
                <a:cubicBezTo>
                  <a:pt x="2912" y="2034"/>
                  <a:pt x="2880" y="1987"/>
                  <a:pt x="2816" y="1987"/>
                </a:cubicBezTo>
                <a:cubicBezTo>
                  <a:pt x="2657" y="1987"/>
                  <a:pt x="2537" y="2226"/>
                  <a:pt x="2505" y="2393"/>
                </a:cubicBezTo>
                <a:cubicBezTo>
                  <a:pt x="2433" y="2481"/>
                  <a:pt x="2290" y="2593"/>
                  <a:pt x="2170" y="2593"/>
                </a:cubicBezTo>
                <a:cubicBezTo>
                  <a:pt x="2074" y="2593"/>
                  <a:pt x="2042" y="2505"/>
                  <a:pt x="2034" y="2473"/>
                </a:cubicBezTo>
                <a:cubicBezTo>
                  <a:pt x="2338" y="2369"/>
                  <a:pt x="2712" y="1955"/>
                  <a:pt x="2712" y="1580"/>
                </a:cubicBezTo>
                <a:cubicBezTo>
                  <a:pt x="2712" y="1500"/>
                  <a:pt x="2681" y="1324"/>
                  <a:pt x="2441" y="1324"/>
                </a:cubicBezTo>
                <a:cubicBezTo>
                  <a:pt x="2082" y="1324"/>
                  <a:pt x="1779" y="1859"/>
                  <a:pt x="1779" y="2274"/>
                </a:cubicBezTo>
                <a:cubicBezTo>
                  <a:pt x="1651" y="2274"/>
                  <a:pt x="1604" y="2138"/>
                  <a:pt x="1604" y="2034"/>
                </a:cubicBezTo>
                <a:cubicBezTo>
                  <a:pt x="1604" y="1931"/>
                  <a:pt x="1643" y="1827"/>
                  <a:pt x="1643" y="1795"/>
                </a:cubicBezTo>
                <a:cubicBezTo>
                  <a:pt x="1643" y="1763"/>
                  <a:pt x="1627" y="1723"/>
                  <a:pt x="1580" y="1723"/>
                </a:cubicBezTo>
                <a:cubicBezTo>
                  <a:pt x="1460" y="1723"/>
                  <a:pt x="1388" y="1883"/>
                  <a:pt x="1388" y="2066"/>
                </a:cubicBezTo>
                <a:cubicBezTo>
                  <a:pt x="1396" y="2322"/>
                  <a:pt x="1564" y="2481"/>
                  <a:pt x="1787" y="2497"/>
                </a:cubicBezTo>
                <a:cubicBezTo>
                  <a:pt x="1819" y="2649"/>
                  <a:pt x="1955" y="2792"/>
                  <a:pt x="2122" y="2792"/>
                </a:cubicBezTo>
                <a:cubicBezTo>
                  <a:pt x="2226" y="2792"/>
                  <a:pt x="2353" y="2760"/>
                  <a:pt x="2441" y="2681"/>
                </a:cubicBezTo>
                <a:cubicBezTo>
                  <a:pt x="2433" y="2737"/>
                  <a:pt x="2425" y="2784"/>
                  <a:pt x="2417" y="2832"/>
                </a:cubicBezTo>
                <a:cubicBezTo>
                  <a:pt x="2066" y="3016"/>
                  <a:pt x="1811" y="3143"/>
                  <a:pt x="1580" y="3351"/>
                </a:cubicBezTo>
                <a:cubicBezTo>
                  <a:pt x="1396" y="3518"/>
                  <a:pt x="1292" y="3742"/>
                  <a:pt x="1292" y="3917"/>
                </a:cubicBezTo>
                <a:cubicBezTo>
                  <a:pt x="1292" y="4157"/>
                  <a:pt x="1444" y="4380"/>
                  <a:pt x="1755" y="4380"/>
                </a:cubicBezTo>
                <a:cubicBezTo>
                  <a:pt x="2122" y="4380"/>
                  <a:pt x="2401" y="4085"/>
                  <a:pt x="2537" y="3678"/>
                </a:cubicBezTo>
                <a:cubicBezTo>
                  <a:pt x="2601" y="3486"/>
                  <a:pt x="2626" y="3208"/>
                  <a:pt x="2642" y="2952"/>
                </a:cubicBezTo>
                <a:cubicBezTo>
                  <a:pt x="3009" y="2745"/>
                  <a:pt x="3183" y="2625"/>
                  <a:pt x="3374" y="2489"/>
                </a:cubicBezTo>
                <a:cubicBezTo>
                  <a:pt x="3398" y="2529"/>
                  <a:pt x="3423" y="2561"/>
                  <a:pt x="3454" y="2585"/>
                </a:cubicBezTo>
                <a:cubicBezTo>
                  <a:pt x="3287" y="2673"/>
                  <a:pt x="2888" y="2920"/>
                  <a:pt x="2888" y="3502"/>
                </a:cubicBezTo>
                <a:cubicBezTo>
                  <a:pt x="2888" y="3917"/>
                  <a:pt x="3167" y="4380"/>
                  <a:pt x="3718" y="4380"/>
                </a:cubicBezTo>
                <a:cubicBezTo>
                  <a:pt x="4172" y="4380"/>
                  <a:pt x="4484" y="4005"/>
                  <a:pt x="4484" y="3646"/>
                </a:cubicBezTo>
                <a:cubicBezTo>
                  <a:pt x="4484" y="3319"/>
                  <a:pt x="4300" y="3016"/>
                  <a:pt x="3949" y="3016"/>
                </a:cubicBezTo>
                <a:close/>
                <a:moveTo>
                  <a:pt x="5321" y="3701"/>
                </a:moveTo>
                <a:cubicBezTo>
                  <a:pt x="5319" y="3703"/>
                  <a:pt x="5315" y="3707"/>
                  <a:pt x="5306" y="3704"/>
                </a:cubicBezTo>
                <a:cubicBezTo>
                  <a:pt x="5299" y="3702"/>
                  <a:pt x="5297" y="3698"/>
                  <a:pt x="5297" y="3694"/>
                </a:cubicBezTo>
                <a:cubicBezTo>
                  <a:pt x="5298" y="3689"/>
                  <a:pt x="5394" y="3405"/>
                  <a:pt x="5393" y="3080"/>
                </a:cubicBezTo>
                <a:cubicBezTo>
                  <a:pt x="5392" y="2728"/>
                  <a:pt x="5249" y="2513"/>
                  <a:pt x="5066" y="2513"/>
                </a:cubicBezTo>
                <a:cubicBezTo>
                  <a:pt x="4954" y="2513"/>
                  <a:pt x="4874" y="2593"/>
                  <a:pt x="4874" y="2712"/>
                </a:cubicBezTo>
                <a:cubicBezTo>
                  <a:pt x="4874" y="2928"/>
                  <a:pt x="5138" y="2944"/>
                  <a:pt x="5138" y="3415"/>
                </a:cubicBezTo>
                <a:cubicBezTo>
                  <a:pt x="5138" y="3606"/>
                  <a:pt x="5098" y="3789"/>
                  <a:pt x="5034" y="3989"/>
                </a:cubicBezTo>
                <a:cubicBezTo>
                  <a:pt x="4739" y="4986"/>
                  <a:pt x="3797" y="5449"/>
                  <a:pt x="2880" y="5449"/>
                </a:cubicBezTo>
                <a:cubicBezTo>
                  <a:pt x="2457" y="5449"/>
                  <a:pt x="2157" y="5362"/>
                  <a:pt x="2067" y="5322"/>
                </a:cubicBezTo>
                <a:cubicBezTo>
                  <a:pt x="2063" y="5320"/>
                  <a:pt x="2061" y="5313"/>
                  <a:pt x="2063" y="5306"/>
                </a:cubicBezTo>
                <a:cubicBezTo>
                  <a:pt x="2065" y="5300"/>
                  <a:pt x="2072" y="5296"/>
                  <a:pt x="2075" y="5298"/>
                </a:cubicBezTo>
                <a:cubicBezTo>
                  <a:pt x="2111" y="5312"/>
                  <a:pt x="2369" y="5393"/>
                  <a:pt x="2689" y="5393"/>
                </a:cubicBezTo>
                <a:cubicBezTo>
                  <a:pt x="3040" y="5393"/>
                  <a:pt x="3247" y="5250"/>
                  <a:pt x="3247" y="5074"/>
                </a:cubicBezTo>
                <a:cubicBezTo>
                  <a:pt x="3247" y="4962"/>
                  <a:pt x="3159" y="4875"/>
                  <a:pt x="3047" y="4875"/>
                </a:cubicBezTo>
                <a:cubicBezTo>
                  <a:pt x="2832" y="4875"/>
                  <a:pt x="2816" y="5146"/>
                  <a:pt x="2353" y="5146"/>
                </a:cubicBezTo>
                <a:cubicBezTo>
                  <a:pt x="2154" y="5146"/>
                  <a:pt x="1979" y="5106"/>
                  <a:pt x="1771" y="5042"/>
                </a:cubicBezTo>
                <a:cubicBezTo>
                  <a:pt x="782" y="4739"/>
                  <a:pt x="310" y="3805"/>
                  <a:pt x="311" y="2880"/>
                </a:cubicBezTo>
                <a:cubicBezTo>
                  <a:pt x="311" y="2429"/>
                  <a:pt x="438" y="2070"/>
                  <a:pt x="440" y="2067"/>
                </a:cubicBezTo>
                <a:cubicBezTo>
                  <a:pt x="441" y="2065"/>
                  <a:pt x="447" y="2062"/>
                  <a:pt x="454" y="2065"/>
                </a:cubicBezTo>
                <a:cubicBezTo>
                  <a:pt x="461" y="2067"/>
                  <a:pt x="463" y="2073"/>
                  <a:pt x="462" y="2075"/>
                </a:cubicBezTo>
                <a:cubicBezTo>
                  <a:pt x="451" y="2112"/>
                  <a:pt x="367" y="2370"/>
                  <a:pt x="367" y="2688"/>
                </a:cubicBezTo>
                <a:cubicBezTo>
                  <a:pt x="367" y="3040"/>
                  <a:pt x="511" y="3247"/>
                  <a:pt x="694" y="3247"/>
                </a:cubicBezTo>
                <a:cubicBezTo>
                  <a:pt x="798" y="3247"/>
                  <a:pt x="885" y="3167"/>
                  <a:pt x="885" y="3056"/>
                </a:cubicBezTo>
                <a:cubicBezTo>
                  <a:pt x="885" y="2840"/>
                  <a:pt x="622" y="2816"/>
                  <a:pt x="622" y="2354"/>
                </a:cubicBezTo>
                <a:cubicBezTo>
                  <a:pt x="622" y="2154"/>
                  <a:pt x="662" y="1978"/>
                  <a:pt x="726" y="1771"/>
                </a:cubicBezTo>
                <a:cubicBezTo>
                  <a:pt x="1029" y="782"/>
                  <a:pt x="1963" y="318"/>
                  <a:pt x="2880" y="311"/>
                </a:cubicBezTo>
                <a:cubicBezTo>
                  <a:pt x="3306" y="308"/>
                  <a:pt x="3680" y="435"/>
                  <a:pt x="3694" y="447"/>
                </a:cubicBezTo>
                <a:cubicBezTo>
                  <a:pt x="3696" y="449"/>
                  <a:pt x="3699" y="455"/>
                  <a:pt x="3696" y="461"/>
                </a:cubicBezTo>
                <a:cubicBezTo>
                  <a:pt x="3693" y="468"/>
                  <a:pt x="3688" y="469"/>
                  <a:pt x="3686" y="469"/>
                </a:cubicBezTo>
                <a:cubicBezTo>
                  <a:pt x="3681" y="468"/>
                  <a:pt x="3439" y="367"/>
                  <a:pt x="3071" y="367"/>
                </a:cubicBezTo>
                <a:cubicBezTo>
                  <a:pt x="2728" y="367"/>
                  <a:pt x="2513" y="510"/>
                  <a:pt x="2513" y="694"/>
                </a:cubicBezTo>
                <a:cubicBezTo>
                  <a:pt x="2513" y="798"/>
                  <a:pt x="2593" y="885"/>
                  <a:pt x="2712" y="885"/>
                </a:cubicBezTo>
                <a:cubicBezTo>
                  <a:pt x="2928" y="885"/>
                  <a:pt x="2944" y="622"/>
                  <a:pt x="3406" y="622"/>
                </a:cubicBezTo>
                <a:cubicBezTo>
                  <a:pt x="3606" y="622"/>
                  <a:pt x="3781" y="662"/>
                  <a:pt x="3989" y="726"/>
                </a:cubicBezTo>
                <a:cubicBezTo>
                  <a:pt x="4986" y="1029"/>
                  <a:pt x="5440" y="1971"/>
                  <a:pt x="5449" y="2880"/>
                </a:cubicBezTo>
                <a:cubicBezTo>
                  <a:pt x="5453" y="3346"/>
                  <a:pt x="5322" y="3699"/>
                  <a:pt x="5321" y="3701"/>
                </a:cubicBezTo>
                <a:close/>
                <a:moveTo>
                  <a:pt x="2880" y="136"/>
                </a:moveTo>
                <a:cubicBezTo>
                  <a:pt x="1364" y="136"/>
                  <a:pt x="135" y="1364"/>
                  <a:pt x="135" y="2880"/>
                </a:cubicBezTo>
                <a:cubicBezTo>
                  <a:pt x="135" y="4396"/>
                  <a:pt x="1364" y="5624"/>
                  <a:pt x="2880" y="5624"/>
                </a:cubicBezTo>
                <a:cubicBezTo>
                  <a:pt x="4396" y="5624"/>
                  <a:pt x="5624" y="4396"/>
                  <a:pt x="5624" y="2880"/>
                </a:cubicBezTo>
                <a:cubicBezTo>
                  <a:pt x="5624" y="1372"/>
                  <a:pt x="4396" y="136"/>
                  <a:pt x="2880" y="136"/>
                </a:cubicBezTo>
                <a:close/>
                <a:moveTo>
                  <a:pt x="2880" y="5760"/>
                </a:moveTo>
                <a:cubicBezTo>
                  <a:pt x="1292" y="5760"/>
                  <a:pt x="0" y="4476"/>
                  <a:pt x="0" y="2880"/>
                </a:cubicBezTo>
                <a:cubicBezTo>
                  <a:pt x="0" y="1292"/>
                  <a:pt x="1292" y="0"/>
                  <a:pt x="2880" y="0"/>
                </a:cubicBezTo>
                <a:cubicBezTo>
                  <a:pt x="4467" y="0"/>
                  <a:pt x="5760" y="1292"/>
                  <a:pt x="5760" y="2880"/>
                </a:cubicBezTo>
                <a:cubicBezTo>
                  <a:pt x="5760" y="4476"/>
                  <a:pt x="4467" y="5760"/>
                  <a:pt x="2880" y="5760"/>
                </a:cubicBezTo>
                <a:close/>
              </a:path>
            </a:pathLst>
          </a:custGeom>
          <a:solidFill>
            <a:srgbClr val="005CB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948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onogram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ChangeAspect="1" noEditPoints="1"/>
          </p:cNvSpPr>
          <p:nvPr userDrawn="1"/>
        </p:nvSpPr>
        <p:spPr bwMode="black">
          <a:xfrm>
            <a:off x="4757541" y="2110155"/>
            <a:ext cx="2651760" cy="2651760"/>
          </a:xfrm>
          <a:custGeom>
            <a:avLst/>
            <a:gdLst>
              <a:gd name="T0" fmla="*/ 3869 w 5760"/>
              <a:gd name="T1" fmla="*/ 1545 h 5760"/>
              <a:gd name="T2" fmla="*/ 2018 w 5760"/>
              <a:gd name="T3" fmla="*/ 2250 h 5760"/>
              <a:gd name="T4" fmla="*/ 2018 w 5760"/>
              <a:gd name="T5" fmla="*/ 2250 h 5760"/>
              <a:gd name="T6" fmla="*/ 1556 w 5760"/>
              <a:gd name="T7" fmla="*/ 3934 h 5760"/>
              <a:gd name="T8" fmla="*/ 1755 w 5760"/>
              <a:gd name="T9" fmla="*/ 4133 h 5760"/>
              <a:gd name="T10" fmla="*/ 3470 w 5760"/>
              <a:gd name="T11" fmla="*/ 3455 h 5760"/>
              <a:gd name="T12" fmla="*/ 3861 w 5760"/>
              <a:gd name="T13" fmla="*/ 3710 h 5760"/>
              <a:gd name="T14" fmla="*/ 3933 w 5760"/>
              <a:gd name="T15" fmla="*/ 3255 h 5760"/>
              <a:gd name="T16" fmla="*/ 3734 w 5760"/>
              <a:gd name="T17" fmla="*/ 4133 h 5760"/>
              <a:gd name="T18" fmla="*/ 3694 w 5760"/>
              <a:gd name="T19" fmla="*/ 2712 h 5760"/>
              <a:gd name="T20" fmla="*/ 3905 w 5760"/>
              <a:gd name="T21" fmla="*/ 2466 h 5760"/>
              <a:gd name="T22" fmla="*/ 3574 w 5760"/>
              <a:gd name="T23" fmla="*/ 2354 h 5760"/>
              <a:gd name="T24" fmla="*/ 3853 w 5760"/>
              <a:gd name="T25" fmla="*/ 1324 h 5760"/>
              <a:gd name="T26" fmla="*/ 3295 w 5760"/>
              <a:gd name="T27" fmla="*/ 2298 h 5760"/>
              <a:gd name="T28" fmla="*/ 2685 w 5760"/>
              <a:gd name="T29" fmla="*/ 2469 h 5760"/>
              <a:gd name="T30" fmla="*/ 2816 w 5760"/>
              <a:gd name="T31" fmla="*/ 1987 h 5760"/>
              <a:gd name="T32" fmla="*/ 2170 w 5760"/>
              <a:gd name="T33" fmla="*/ 2593 h 5760"/>
              <a:gd name="T34" fmla="*/ 2712 w 5760"/>
              <a:gd name="T35" fmla="*/ 1580 h 5760"/>
              <a:gd name="T36" fmla="*/ 1779 w 5760"/>
              <a:gd name="T37" fmla="*/ 2274 h 5760"/>
              <a:gd name="T38" fmla="*/ 1643 w 5760"/>
              <a:gd name="T39" fmla="*/ 1795 h 5760"/>
              <a:gd name="T40" fmla="*/ 1388 w 5760"/>
              <a:gd name="T41" fmla="*/ 2066 h 5760"/>
              <a:gd name="T42" fmla="*/ 2122 w 5760"/>
              <a:gd name="T43" fmla="*/ 2792 h 5760"/>
              <a:gd name="T44" fmla="*/ 2417 w 5760"/>
              <a:gd name="T45" fmla="*/ 2832 h 5760"/>
              <a:gd name="T46" fmla="*/ 1292 w 5760"/>
              <a:gd name="T47" fmla="*/ 3917 h 5760"/>
              <a:gd name="T48" fmla="*/ 2537 w 5760"/>
              <a:gd name="T49" fmla="*/ 3678 h 5760"/>
              <a:gd name="T50" fmla="*/ 3374 w 5760"/>
              <a:gd name="T51" fmla="*/ 2489 h 5760"/>
              <a:gd name="T52" fmla="*/ 2888 w 5760"/>
              <a:gd name="T53" fmla="*/ 3502 h 5760"/>
              <a:gd name="T54" fmla="*/ 4484 w 5760"/>
              <a:gd name="T55" fmla="*/ 3646 h 5760"/>
              <a:gd name="T56" fmla="*/ 5321 w 5760"/>
              <a:gd name="T57" fmla="*/ 3701 h 5760"/>
              <a:gd name="T58" fmla="*/ 5297 w 5760"/>
              <a:gd name="T59" fmla="*/ 3694 h 5760"/>
              <a:gd name="T60" fmla="*/ 5066 w 5760"/>
              <a:gd name="T61" fmla="*/ 2513 h 5760"/>
              <a:gd name="T62" fmla="*/ 5138 w 5760"/>
              <a:gd name="T63" fmla="*/ 3415 h 5760"/>
              <a:gd name="T64" fmla="*/ 2880 w 5760"/>
              <a:gd name="T65" fmla="*/ 5449 h 5760"/>
              <a:gd name="T66" fmla="*/ 2063 w 5760"/>
              <a:gd name="T67" fmla="*/ 5306 h 5760"/>
              <a:gd name="T68" fmla="*/ 2689 w 5760"/>
              <a:gd name="T69" fmla="*/ 5393 h 5760"/>
              <a:gd name="T70" fmla="*/ 3047 w 5760"/>
              <a:gd name="T71" fmla="*/ 4875 h 5760"/>
              <a:gd name="T72" fmla="*/ 1771 w 5760"/>
              <a:gd name="T73" fmla="*/ 5042 h 5760"/>
              <a:gd name="T74" fmla="*/ 440 w 5760"/>
              <a:gd name="T75" fmla="*/ 2067 h 5760"/>
              <a:gd name="T76" fmla="*/ 462 w 5760"/>
              <a:gd name="T77" fmla="*/ 2075 h 5760"/>
              <a:gd name="T78" fmla="*/ 694 w 5760"/>
              <a:gd name="T79" fmla="*/ 3247 h 5760"/>
              <a:gd name="T80" fmla="*/ 622 w 5760"/>
              <a:gd name="T81" fmla="*/ 2354 h 5760"/>
              <a:gd name="T82" fmla="*/ 2880 w 5760"/>
              <a:gd name="T83" fmla="*/ 311 h 5760"/>
              <a:gd name="T84" fmla="*/ 3696 w 5760"/>
              <a:gd name="T85" fmla="*/ 461 h 5760"/>
              <a:gd name="T86" fmla="*/ 3071 w 5760"/>
              <a:gd name="T87" fmla="*/ 367 h 5760"/>
              <a:gd name="T88" fmla="*/ 2712 w 5760"/>
              <a:gd name="T89" fmla="*/ 885 h 5760"/>
              <a:gd name="T90" fmla="*/ 3989 w 5760"/>
              <a:gd name="T91" fmla="*/ 726 h 5760"/>
              <a:gd name="T92" fmla="*/ 5321 w 5760"/>
              <a:gd name="T93" fmla="*/ 3701 h 5760"/>
              <a:gd name="T94" fmla="*/ 135 w 5760"/>
              <a:gd name="T95" fmla="*/ 2880 h 5760"/>
              <a:gd name="T96" fmla="*/ 5624 w 5760"/>
              <a:gd name="T97" fmla="*/ 2880 h 5760"/>
              <a:gd name="T98" fmla="*/ 2880 w 5760"/>
              <a:gd name="T99" fmla="*/ 5760 h 5760"/>
              <a:gd name="T100" fmla="*/ 2880 w 5760"/>
              <a:gd name="T101" fmla="*/ 0 h 5760"/>
              <a:gd name="T102" fmla="*/ 2880 w 5760"/>
              <a:gd name="T103" fmla="*/ 576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60" h="5760">
                <a:moveTo>
                  <a:pt x="3526" y="2130"/>
                </a:moveTo>
                <a:cubicBezTo>
                  <a:pt x="3526" y="1803"/>
                  <a:pt x="3748" y="1485"/>
                  <a:pt x="3869" y="1545"/>
                </a:cubicBezTo>
                <a:cubicBezTo>
                  <a:pt x="4006" y="1614"/>
                  <a:pt x="3766" y="1923"/>
                  <a:pt x="3526" y="2130"/>
                </a:cubicBezTo>
                <a:moveTo>
                  <a:pt x="2018" y="2250"/>
                </a:moveTo>
                <a:cubicBezTo>
                  <a:pt x="2018" y="1987"/>
                  <a:pt x="2278" y="1486"/>
                  <a:pt x="2437" y="1539"/>
                </a:cubicBezTo>
                <a:cubicBezTo>
                  <a:pt x="2625" y="1601"/>
                  <a:pt x="2282" y="2106"/>
                  <a:pt x="2018" y="2250"/>
                </a:cubicBezTo>
                <a:close/>
                <a:moveTo>
                  <a:pt x="1755" y="4133"/>
                </a:moveTo>
                <a:cubicBezTo>
                  <a:pt x="1635" y="4138"/>
                  <a:pt x="1556" y="4062"/>
                  <a:pt x="1556" y="3934"/>
                </a:cubicBezTo>
                <a:cubicBezTo>
                  <a:pt x="1556" y="3591"/>
                  <a:pt x="2031" y="3264"/>
                  <a:pt x="2390" y="3088"/>
                </a:cubicBezTo>
                <a:cubicBezTo>
                  <a:pt x="2327" y="3567"/>
                  <a:pt x="2165" y="4114"/>
                  <a:pt x="1755" y="4133"/>
                </a:cubicBezTo>
                <a:close/>
                <a:moveTo>
                  <a:pt x="3949" y="3016"/>
                </a:moveTo>
                <a:cubicBezTo>
                  <a:pt x="3678" y="3016"/>
                  <a:pt x="3470" y="3215"/>
                  <a:pt x="3470" y="3455"/>
                </a:cubicBezTo>
                <a:cubicBezTo>
                  <a:pt x="3470" y="3654"/>
                  <a:pt x="3590" y="3813"/>
                  <a:pt x="3750" y="3813"/>
                </a:cubicBezTo>
                <a:cubicBezTo>
                  <a:pt x="3806" y="3813"/>
                  <a:pt x="3861" y="3782"/>
                  <a:pt x="3861" y="3710"/>
                </a:cubicBezTo>
                <a:cubicBezTo>
                  <a:pt x="3861" y="3606"/>
                  <a:pt x="3724" y="3581"/>
                  <a:pt x="3734" y="3426"/>
                </a:cubicBezTo>
                <a:cubicBezTo>
                  <a:pt x="3741" y="3323"/>
                  <a:pt x="3837" y="3255"/>
                  <a:pt x="3933" y="3255"/>
                </a:cubicBezTo>
                <a:cubicBezTo>
                  <a:pt x="4124" y="3255"/>
                  <a:pt x="4214" y="3440"/>
                  <a:pt x="4214" y="3632"/>
                </a:cubicBezTo>
                <a:cubicBezTo>
                  <a:pt x="4206" y="3927"/>
                  <a:pt x="3989" y="4133"/>
                  <a:pt x="3734" y="4133"/>
                </a:cubicBezTo>
                <a:cubicBezTo>
                  <a:pt x="3398" y="4133"/>
                  <a:pt x="3183" y="3813"/>
                  <a:pt x="3183" y="3470"/>
                </a:cubicBezTo>
                <a:cubicBezTo>
                  <a:pt x="3183" y="2960"/>
                  <a:pt x="3518" y="2760"/>
                  <a:pt x="3694" y="2712"/>
                </a:cubicBezTo>
                <a:cubicBezTo>
                  <a:pt x="3696" y="2712"/>
                  <a:pt x="4153" y="2794"/>
                  <a:pt x="4138" y="2592"/>
                </a:cubicBezTo>
                <a:cubicBezTo>
                  <a:pt x="4132" y="2504"/>
                  <a:pt x="4000" y="2470"/>
                  <a:pt x="3905" y="2466"/>
                </a:cubicBezTo>
                <a:cubicBezTo>
                  <a:pt x="3799" y="2462"/>
                  <a:pt x="3692" y="2500"/>
                  <a:pt x="3692" y="2500"/>
                </a:cubicBezTo>
                <a:cubicBezTo>
                  <a:pt x="3636" y="2472"/>
                  <a:pt x="3598" y="2417"/>
                  <a:pt x="3574" y="2354"/>
                </a:cubicBezTo>
                <a:cubicBezTo>
                  <a:pt x="3901" y="2106"/>
                  <a:pt x="4133" y="1867"/>
                  <a:pt x="4133" y="1596"/>
                </a:cubicBezTo>
                <a:cubicBezTo>
                  <a:pt x="4133" y="1452"/>
                  <a:pt x="4037" y="1324"/>
                  <a:pt x="3853" y="1324"/>
                </a:cubicBezTo>
                <a:cubicBezTo>
                  <a:pt x="3526" y="1324"/>
                  <a:pt x="3279" y="1739"/>
                  <a:pt x="3279" y="2114"/>
                </a:cubicBezTo>
                <a:cubicBezTo>
                  <a:pt x="3279" y="2178"/>
                  <a:pt x="3279" y="2242"/>
                  <a:pt x="3295" y="2298"/>
                </a:cubicBezTo>
                <a:cubicBezTo>
                  <a:pt x="3087" y="2449"/>
                  <a:pt x="2933" y="2543"/>
                  <a:pt x="2654" y="2711"/>
                </a:cubicBezTo>
                <a:cubicBezTo>
                  <a:pt x="2654" y="2676"/>
                  <a:pt x="2661" y="2586"/>
                  <a:pt x="2685" y="2469"/>
                </a:cubicBezTo>
                <a:cubicBezTo>
                  <a:pt x="2780" y="2365"/>
                  <a:pt x="2912" y="2210"/>
                  <a:pt x="2912" y="2090"/>
                </a:cubicBezTo>
                <a:cubicBezTo>
                  <a:pt x="2912" y="2034"/>
                  <a:pt x="2880" y="1987"/>
                  <a:pt x="2816" y="1987"/>
                </a:cubicBezTo>
                <a:cubicBezTo>
                  <a:pt x="2657" y="1987"/>
                  <a:pt x="2537" y="2226"/>
                  <a:pt x="2505" y="2393"/>
                </a:cubicBezTo>
                <a:cubicBezTo>
                  <a:pt x="2433" y="2481"/>
                  <a:pt x="2290" y="2593"/>
                  <a:pt x="2170" y="2593"/>
                </a:cubicBezTo>
                <a:cubicBezTo>
                  <a:pt x="2074" y="2593"/>
                  <a:pt x="2042" y="2505"/>
                  <a:pt x="2034" y="2473"/>
                </a:cubicBezTo>
                <a:cubicBezTo>
                  <a:pt x="2338" y="2369"/>
                  <a:pt x="2712" y="1955"/>
                  <a:pt x="2712" y="1580"/>
                </a:cubicBezTo>
                <a:cubicBezTo>
                  <a:pt x="2712" y="1500"/>
                  <a:pt x="2681" y="1324"/>
                  <a:pt x="2441" y="1324"/>
                </a:cubicBezTo>
                <a:cubicBezTo>
                  <a:pt x="2082" y="1324"/>
                  <a:pt x="1779" y="1859"/>
                  <a:pt x="1779" y="2274"/>
                </a:cubicBezTo>
                <a:cubicBezTo>
                  <a:pt x="1651" y="2274"/>
                  <a:pt x="1604" y="2138"/>
                  <a:pt x="1604" y="2034"/>
                </a:cubicBezTo>
                <a:cubicBezTo>
                  <a:pt x="1604" y="1931"/>
                  <a:pt x="1643" y="1827"/>
                  <a:pt x="1643" y="1795"/>
                </a:cubicBezTo>
                <a:cubicBezTo>
                  <a:pt x="1643" y="1763"/>
                  <a:pt x="1627" y="1723"/>
                  <a:pt x="1580" y="1723"/>
                </a:cubicBezTo>
                <a:cubicBezTo>
                  <a:pt x="1460" y="1723"/>
                  <a:pt x="1388" y="1883"/>
                  <a:pt x="1388" y="2066"/>
                </a:cubicBezTo>
                <a:cubicBezTo>
                  <a:pt x="1396" y="2322"/>
                  <a:pt x="1564" y="2481"/>
                  <a:pt x="1787" y="2497"/>
                </a:cubicBezTo>
                <a:cubicBezTo>
                  <a:pt x="1819" y="2649"/>
                  <a:pt x="1955" y="2792"/>
                  <a:pt x="2122" y="2792"/>
                </a:cubicBezTo>
                <a:cubicBezTo>
                  <a:pt x="2226" y="2792"/>
                  <a:pt x="2353" y="2760"/>
                  <a:pt x="2441" y="2681"/>
                </a:cubicBezTo>
                <a:cubicBezTo>
                  <a:pt x="2433" y="2737"/>
                  <a:pt x="2425" y="2784"/>
                  <a:pt x="2417" y="2832"/>
                </a:cubicBezTo>
                <a:cubicBezTo>
                  <a:pt x="2066" y="3016"/>
                  <a:pt x="1811" y="3143"/>
                  <a:pt x="1580" y="3351"/>
                </a:cubicBezTo>
                <a:cubicBezTo>
                  <a:pt x="1396" y="3518"/>
                  <a:pt x="1292" y="3742"/>
                  <a:pt x="1292" y="3917"/>
                </a:cubicBezTo>
                <a:cubicBezTo>
                  <a:pt x="1292" y="4157"/>
                  <a:pt x="1444" y="4380"/>
                  <a:pt x="1755" y="4380"/>
                </a:cubicBezTo>
                <a:cubicBezTo>
                  <a:pt x="2122" y="4380"/>
                  <a:pt x="2401" y="4085"/>
                  <a:pt x="2537" y="3678"/>
                </a:cubicBezTo>
                <a:cubicBezTo>
                  <a:pt x="2601" y="3486"/>
                  <a:pt x="2626" y="3208"/>
                  <a:pt x="2642" y="2952"/>
                </a:cubicBezTo>
                <a:cubicBezTo>
                  <a:pt x="3009" y="2745"/>
                  <a:pt x="3183" y="2625"/>
                  <a:pt x="3374" y="2489"/>
                </a:cubicBezTo>
                <a:cubicBezTo>
                  <a:pt x="3398" y="2529"/>
                  <a:pt x="3423" y="2561"/>
                  <a:pt x="3454" y="2585"/>
                </a:cubicBezTo>
                <a:cubicBezTo>
                  <a:pt x="3287" y="2673"/>
                  <a:pt x="2888" y="2920"/>
                  <a:pt x="2888" y="3502"/>
                </a:cubicBezTo>
                <a:cubicBezTo>
                  <a:pt x="2888" y="3917"/>
                  <a:pt x="3167" y="4380"/>
                  <a:pt x="3718" y="4380"/>
                </a:cubicBezTo>
                <a:cubicBezTo>
                  <a:pt x="4172" y="4380"/>
                  <a:pt x="4484" y="4005"/>
                  <a:pt x="4484" y="3646"/>
                </a:cubicBezTo>
                <a:cubicBezTo>
                  <a:pt x="4484" y="3319"/>
                  <a:pt x="4300" y="3016"/>
                  <a:pt x="3949" y="3016"/>
                </a:cubicBezTo>
                <a:close/>
                <a:moveTo>
                  <a:pt x="5321" y="3701"/>
                </a:moveTo>
                <a:cubicBezTo>
                  <a:pt x="5319" y="3703"/>
                  <a:pt x="5315" y="3707"/>
                  <a:pt x="5306" y="3704"/>
                </a:cubicBezTo>
                <a:cubicBezTo>
                  <a:pt x="5299" y="3702"/>
                  <a:pt x="5297" y="3698"/>
                  <a:pt x="5297" y="3694"/>
                </a:cubicBezTo>
                <a:cubicBezTo>
                  <a:pt x="5298" y="3689"/>
                  <a:pt x="5394" y="3405"/>
                  <a:pt x="5393" y="3080"/>
                </a:cubicBezTo>
                <a:cubicBezTo>
                  <a:pt x="5392" y="2728"/>
                  <a:pt x="5249" y="2513"/>
                  <a:pt x="5066" y="2513"/>
                </a:cubicBezTo>
                <a:cubicBezTo>
                  <a:pt x="4954" y="2513"/>
                  <a:pt x="4874" y="2593"/>
                  <a:pt x="4874" y="2712"/>
                </a:cubicBezTo>
                <a:cubicBezTo>
                  <a:pt x="4874" y="2928"/>
                  <a:pt x="5138" y="2944"/>
                  <a:pt x="5138" y="3415"/>
                </a:cubicBezTo>
                <a:cubicBezTo>
                  <a:pt x="5138" y="3606"/>
                  <a:pt x="5098" y="3789"/>
                  <a:pt x="5034" y="3989"/>
                </a:cubicBezTo>
                <a:cubicBezTo>
                  <a:pt x="4739" y="4986"/>
                  <a:pt x="3797" y="5449"/>
                  <a:pt x="2880" y="5449"/>
                </a:cubicBezTo>
                <a:cubicBezTo>
                  <a:pt x="2457" y="5449"/>
                  <a:pt x="2157" y="5362"/>
                  <a:pt x="2067" y="5322"/>
                </a:cubicBezTo>
                <a:cubicBezTo>
                  <a:pt x="2063" y="5320"/>
                  <a:pt x="2061" y="5313"/>
                  <a:pt x="2063" y="5306"/>
                </a:cubicBezTo>
                <a:cubicBezTo>
                  <a:pt x="2065" y="5300"/>
                  <a:pt x="2072" y="5296"/>
                  <a:pt x="2075" y="5298"/>
                </a:cubicBezTo>
                <a:cubicBezTo>
                  <a:pt x="2111" y="5312"/>
                  <a:pt x="2369" y="5393"/>
                  <a:pt x="2689" y="5393"/>
                </a:cubicBezTo>
                <a:cubicBezTo>
                  <a:pt x="3040" y="5393"/>
                  <a:pt x="3247" y="5250"/>
                  <a:pt x="3247" y="5074"/>
                </a:cubicBezTo>
                <a:cubicBezTo>
                  <a:pt x="3247" y="4962"/>
                  <a:pt x="3159" y="4875"/>
                  <a:pt x="3047" y="4875"/>
                </a:cubicBezTo>
                <a:cubicBezTo>
                  <a:pt x="2832" y="4875"/>
                  <a:pt x="2816" y="5146"/>
                  <a:pt x="2353" y="5146"/>
                </a:cubicBezTo>
                <a:cubicBezTo>
                  <a:pt x="2154" y="5146"/>
                  <a:pt x="1979" y="5106"/>
                  <a:pt x="1771" y="5042"/>
                </a:cubicBezTo>
                <a:cubicBezTo>
                  <a:pt x="782" y="4739"/>
                  <a:pt x="310" y="3805"/>
                  <a:pt x="311" y="2880"/>
                </a:cubicBezTo>
                <a:cubicBezTo>
                  <a:pt x="311" y="2429"/>
                  <a:pt x="438" y="2070"/>
                  <a:pt x="440" y="2067"/>
                </a:cubicBezTo>
                <a:cubicBezTo>
                  <a:pt x="441" y="2065"/>
                  <a:pt x="447" y="2062"/>
                  <a:pt x="454" y="2065"/>
                </a:cubicBezTo>
                <a:cubicBezTo>
                  <a:pt x="461" y="2067"/>
                  <a:pt x="463" y="2073"/>
                  <a:pt x="462" y="2075"/>
                </a:cubicBezTo>
                <a:cubicBezTo>
                  <a:pt x="451" y="2112"/>
                  <a:pt x="367" y="2370"/>
                  <a:pt x="367" y="2688"/>
                </a:cubicBezTo>
                <a:cubicBezTo>
                  <a:pt x="367" y="3040"/>
                  <a:pt x="511" y="3247"/>
                  <a:pt x="694" y="3247"/>
                </a:cubicBezTo>
                <a:cubicBezTo>
                  <a:pt x="798" y="3247"/>
                  <a:pt x="885" y="3167"/>
                  <a:pt x="885" y="3056"/>
                </a:cubicBezTo>
                <a:cubicBezTo>
                  <a:pt x="885" y="2840"/>
                  <a:pt x="622" y="2816"/>
                  <a:pt x="622" y="2354"/>
                </a:cubicBezTo>
                <a:cubicBezTo>
                  <a:pt x="622" y="2154"/>
                  <a:pt x="662" y="1978"/>
                  <a:pt x="726" y="1771"/>
                </a:cubicBezTo>
                <a:cubicBezTo>
                  <a:pt x="1029" y="782"/>
                  <a:pt x="1963" y="318"/>
                  <a:pt x="2880" y="311"/>
                </a:cubicBezTo>
                <a:cubicBezTo>
                  <a:pt x="3306" y="308"/>
                  <a:pt x="3680" y="435"/>
                  <a:pt x="3694" y="447"/>
                </a:cubicBezTo>
                <a:cubicBezTo>
                  <a:pt x="3696" y="449"/>
                  <a:pt x="3699" y="455"/>
                  <a:pt x="3696" y="461"/>
                </a:cubicBezTo>
                <a:cubicBezTo>
                  <a:pt x="3693" y="468"/>
                  <a:pt x="3688" y="469"/>
                  <a:pt x="3686" y="469"/>
                </a:cubicBezTo>
                <a:cubicBezTo>
                  <a:pt x="3681" y="468"/>
                  <a:pt x="3439" y="367"/>
                  <a:pt x="3071" y="367"/>
                </a:cubicBezTo>
                <a:cubicBezTo>
                  <a:pt x="2728" y="367"/>
                  <a:pt x="2513" y="510"/>
                  <a:pt x="2513" y="694"/>
                </a:cubicBezTo>
                <a:cubicBezTo>
                  <a:pt x="2513" y="798"/>
                  <a:pt x="2593" y="885"/>
                  <a:pt x="2712" y="885"/>
                </a:cubicBezTo>
                <a:cubicBezTo>
                  <a:pt x="2928" y="885"/>
                  <a:pt x="2944" y="622"/>
                  <a:pt x="3406" y="622"/>
                </a:cubicBezTo>
                <a:cubicBezTo>
                  <a:pt x="3606" y="622"/>
                  <a:pt x="3781" y="662"/>
                  <a:pt x="3989" y="726"/>
                </a:cubicBezTo>
                <a:cubicBezTo>
                  <a:pt x="4986" y="1029"/>
                  <a:pt x="5440" y="1971"/>
                  <a:pt x="5449" y="2880"/>
                </a:cubicBezTo>
                <a:cubicBezTo>
                  <a:pt x="5453" y="3346"/>
                  <a:pt x="5322" y="3699"/>
                  <a:pt x="5321" y="3701"/>
                </a:cubicBezTo>
                <a:close/>
                <a:moveTo>
                  <a:pt x="2880" y="136"/>
                </a:moveTo>
                <a:cubicBezTo>
                  <a:pt x="1364" y="136"/>
                  <a:pt x="135" y="1364"/>
                  <a:pt x="135" y="2880"/>
                </a:cubicBezTo>
                <a:cubicBezTo>
                  <a:pt x="135" y="4396"/>
                  <a:pt x="1364" y="5624"/>
                  <a:pt x="2880" y="5624"/>
                </a:cubicBezTo>
                <a:cubicBezTo>
                  <a:pt x="4396" y="5624"/>
                  <a:pt x="5624" y="4396"/>
                  <a:pt x="5624" y="2880"/>
                </a:cubicBezTo>
                <a:cubicBezTo>
                  <a:pt x="5624" y="1372"/>
                  <a:pt x="4396" y="136"/>
                  <a:pt x="2880" y="136"/>
                </a:cubicBezTo>
                <a:close/>
                <a:moveTo>
                  <a:pt x="2880" y="5760"/>
                </a:moveTo>
                <a:cubicBezTo>
                  <a:pt x="1292" y="5760"/>
                  <a:pt x="0" y="4476"/>
                  <a:pt x="0" y="2880"/>
                </a:cubicBezTo>
                <a:cubicBezTo>
                  <a:pt x="0" y="1292"/>
                  <a:pt x="1292" y="0"/>
                  <a:pt x="2880" y="0"/>
                </a:cubicBezTo>
                <a:cubicBezTo>
                  <a:pt x="4467" y="0"/>
                  <a:pt x="5760" y="1292"/>
                  <a:pt x="5760" y="2880"/>
                </a:cubicBezTo>
                <a:cubicBezTo>
                  <a:pt x="5760" y="4476"/>
                  <a:pt x="4467" y="5760"/>
                  <a:pt x="2880" y="57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98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1649413"/>
            <a:ext cx="9261449" cy="664797"/>
          </a:xfrm>
        </p:spPr>
        <p:txBody>
          <a:bodyPr wrap="square" anchor="t" anchorCtr="0">
            <a:spAutoFit/>
          </a:bodyPr>
          <a:lstStyle>
            <a:lvl1pPr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85825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 Dark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-9144" y="-9144"/>
            <a:ext cx="12207240" cy="687628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1645920"/>
            <a:ext cx="9267952" cy="664797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 Dark Image Layout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87823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 Light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-9144" y="-9144"/>
            <a:ext cx="12207240" cy="687628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1536192"/>
            <a:ext cx="9277096" cy="914400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Divider Light Image Layout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01252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No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495300" y="1602754"/>
            <a:ext cx="11201400" cy="4324756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1032" y="6432462"/>
            <a:ext cx="329636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00">
                <a:solidFill>
                  <a:schemeClr val="accent2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‹N°›</a:t>
            </a:fld>
            <a:endParaRPr lang="en-CA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98624" y="6432462"/>
            <a:ext cx="1671207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en-US"/>
              <a:t>MICAD-2021   25 March 2021</a:t>
            </a:r>
            <a:endParaRPr lang="en-CA" dirty="0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269205" y="6432462"/>
            <a:ext cx="3229587" cy="1828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Data augmentation for breast cancer mass segmentation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874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95300" y="509833"/>
            <a:ext cx="11201400" cy="914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edit </a:t>
            </a:r>
            <a:r>
              <a:rPr lang="en-US"/>
              <a:t>Master </a:t>
            </a:r>
            <a:br>
              <a:rPr lang="en-US"/>
            </a:br>
            <a:r>
              <a:rPr lang="en-US"/>
              <a:t>title </a:t>
            </a:r>
            <a:r>
              <a:rPr lang="en-US" dirty="0"/>
              <a:t>style</a:t>
            </a:r>
            <a:endParaRPr lang="en-CA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95300" y="1793081"/>
            <a:ext cx="11201400" cy="4290059"/>
          </a:xfrm>
        </p:spPr>
        <p:txBody>
          <a:bodyPr/>
          <a:lstStyle>
            <a:lvl4pPr marL="682625" indent="-173038">
              <a:defRPr/>
            </a:lvl4pPr>
            <a:lvl5pPr marL="914400" indent="-173038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495300" y="1655064"/>
            <a:ext cx="11201400" cy="974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1032" y="6432462"/>
            <a:ext cx="329636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00">
                <a:solidFill>
                  <a:schemeClr val="accent2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‹N°›</a:t>
            </a:fld>
            <a:endParaRPr lang="en-CA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4598624" y="6432462"/>
            <a:ext cx="1671207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en-US"/>
              <a:t>MICAD-2021   25 March 2021</a:t>
            </a:r>
            <a:endParaRPr lang="en-CA" dirty="0"/>
          </a:p>
        </p:txBody>
      </p:sp>
      <p:sp>
        <p:nvSpPr>
          <p:cNvPr id="14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269205" y="6432462"/>
            <a:ext cx="3229587" cy="1828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Data augmentation for breast cancer mass segmentation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630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5300" y="509833"/>
            <a:ext cx="1120140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1032" y="6432462"/>
            <a:ext cx="329636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00">
                <a:solidFill>
                  <a:schemeClr val="accent2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‹N°›</a:t>
            </a:fld>
            <a:endParaRPr lang="en-CA" dirty="0"/>
          </a:p>
        </p:txBody>
      </p:sp>
      <p:sp>
        <p:nvSpPr>
          <p:cNvPr id="24" name="Content Placeholder 9"/>
          <p:cNvSpPr>
            <a:spLocks noGrp="1"/>
          </p:cNvSpPr>
          <p:nvPr>
            <p:ph sz="quarter" idx="13"/>
          </p:nvPr>
        </p:nvSpPr>
        <p:spPr>
          <a:xfrm>
            <a:off x="495300" y="2393244"/>
            <a:ext cx="5220880" cy="3678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25" name="Content Placeholder 11"/>
          <p:cNvSpPr>
            <a:spLocks noGrp="1"/>
          </p:cNvSpPr>
          <p:nvPr>
            <p:ph sz="quarter" idx="14"/>
          </p:nvPr>
        </p:nvSpPr>
        <p:spPr>
          <a:xfrm>
            <a:off x="6475820" y="2393244"/>
            <a:ext cx="5220880" cy="367837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cxnSp>
        <p:nvCxnSpPr>
          <p:cNvPr id="26" name="Straight Connector 25"/>
          <p:cNvCxnSpPr>
            <a:cxnSpLocks/>
          </p:cNvCxnSpPr>
          <p:nvPr userDrawn="1"/>
        </p:nvCxnSpPr>
        <p:spPr>
          <a:xfrm>
            <a:off x="495300" y="1974057"/>
            <a:ext cx="522088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/>
          </p:cNvCxnSpPr>
          <p:nvPr userDrawn="1"/>
        </p:nvCxnSpPr>
        <p:spPr>
          <a:xfrm>
            <a:off x="6475820" y="1974057"/>
            <a:ext cx="522088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495300" y="1486038"/>
            <a:ext cx="5220880" cy="365760"/>
          </a:xfrm>
        </p:spPr>
        <p:txBody>
          <a:bodyPr vert="horz" lIns="0" tIns="0" rIns="0" bIns="0" rtlCol="0" anchor="b">
            <a:noAutofit/>
          </a:bodyPr>
          <a:lstStyle>
            <a:lvl1pPr algn="l">
              <a:defRPr lang="en-US" sz="1600" b="1" dirty="0"/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6475820" y="1486038"/>
            <a:ext cx="5220880" cy="3657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600" b="1" dirty="0"/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4598624" y="6432462"/>
            <a:ext cx="1671207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en-US"/>
              <a:t>MICAD-2021   25 March 2021</a:t>
            </a:r>
            <a:endParaRPr lang="en-CA" dirty="0"/>
          </a:p>
        </p:txBody>
      </p:sp>
      <p:sp>
        <p:nvSpPr>
          <p:cNvPr id="16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269205" y="6432462"/>
            <a:ext cx="3229587" cy="1828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Data augmentation for breast cancer mass segmentation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445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509833"/>
            <a:ext cx="11201400" cy="914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793081"/>
            <a:ext cx="11201400" cy="43053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98624" y="6432462"/>
            <a:ext cx="1671207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en-US"/>
              <a:t>MICAD-2021   25 March 2021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1032" y="6432462"/>
            <a:ext cx="329636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00">
                <a:solidFill>
                  <a:schemeClr val="accent2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‹N°›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269205" y="6432462"/>
            <a:ext cx="3229587" cy="1828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Data augmentation for breast cancer mass segmentation</a:t>
            </a:r>
            <a:endParaRPr lang="en-US" dirty="0"/>
          </a:p>
        </p:txBody>
      </p:sp>
      <p:sp>
        <p:nvSpPr>
          <p:cNvPr id="10" name="Freeform 5"/>
          <p:cNvSpPr>
            <a:spLocks noChangeAspect="1" noEditPoints="1"/>
          </p:cNvSpPr>
          <p:nvPr userDrawn="1"/>
        </p:nvSpPr>
        <p:spPr bwMode="auto">
          <a:xfrm>
            <a:off x="515012" y="6312756"/>
            <a:ext cx="384048" cy="384048"/>
          </a:xfrm>
          <a:custGeom>
            <a:avLst/>
            <a:gdLst>
              <a:gd name="T0" fmla="*/ 3869 w 5760"/>
              <a:gd name="T1" fmla="*/ 1545 h 5760"/>
              <a:gd name="T2" fmla="*/ 2018 w 5760"/>
              <a:gd name="T3" fmla="*/ 2250 h 5760"/>
              <a:gd name="T4" fmla="*/ 2018 w 5760"/>
              <a:gd name="T5" fmla="*/ 2250 h 5760"/>
              <a:gd name="T6" fmla="*/ 1556 w 5760"/>
              <a:gd name="T7" fmla="*/ 3934 h 5760"/>
              <a:gd name="T8" fmla="*/ 1755 w 5760"/>
              <a:gd name="T9" fmla="*/ 4133 h 5760"/>
              <a:gd name="T10" fmla="*/ 3470 w 5760"/>
              <a:gd name="T11" fmla="*/ 3455 h 5760"/>
              <a:gd name="T12" fmla="*/ 3861 w 5760"/>
              <a:gd name="T13" fmla="*/ 3710 h 5760"/>
              <a:gd name="T14" fmla="*/ 3933 w 5760"/>
              <a:gd name="T15" fmla="*/ 3255 h 5760"/>
              <a:gd name="T16" fmla="*/ 3734 w 5760"/>
              <a:gd name="T17" fmla="*/ 4133 h 5760"/>
              <a:gd name="T18" fmla="*/ 3694 w 5760"/>
              <a:gd name="T19" fmla="*/ 2712 h 5760"/>
              <a:gd name="T20" fmla="*/ 3905 w 5760"/>
              <a:gd name="T21" fmla="*/ 2466 h 5760"/>
              <a:gd name="T22" fmla="*/ 3574 w 5760"/>
              <a:gd name="T23" fmla="*/ 2354 h 5760"/>
              <a:gd name="T24" fmla="*/ 3853 w 5760"/>
              <a:gd name="T25" fmla="*/ 1324 h 5760"/>
              <a:gd name="T26" fmla="*/ 3295 w 5760"/>
              <a:gd name="T27" fmla="*/ 2298 h 5760"/>
              <a:gd name="T28" fmla="*/ 2685 w 5760"/>
              <a:gd name="T29" fmla="*/ 2469 h 5760"/>
              <a:gd name="T30" fmla="*/ 2816 w 5760"/>
              <a:gd name="T31" fmla="*/ 1987 h 5760"/>
              <a:gd name="T32" fmla="*/ 2170 w 5760"/>
              <a:gd name="T33" fmla="*/ 2593 h 5760"/>
              <a:gd name="T34" fmla="*/ 2712 w 5760"/>
              <a:gd name="T35" fmla="*/ 1580 h 5760"/>
              <a:gd name="T36" fmla="*/ 1779 w 5760"/>
              <a:gd name="T37" fmla="*/ 2274 h 5760"/>
              <a:gd name="T38" fmla="*/ 1643 w 5760"/>
              <a:gd name="T39" fmla="*/ 1795 h 5760"/>
              <a:gd name="T40" fmla="*/ 1388 w 5760"/>
              <a:gd name="T41" fmla="*/ 2066 h 5760"/>
              <a:gd name="T42" fmla="*/ 2122 w 5760"/>
              <a:gd name="T43" fmla="*/ 2792 h 5760"/>
              <a:gd name="T44" fmla="*/ 2417 w 5760"/>
              <a:gd name="T45" fmla="*/ 2832 h 5760"/>
              <a:gd name="T46" fmla="*/ 1292 w 5760"/>
              <a:gd name="T47" fmla="*/ 3917 h 5760"/>
              <a:gd name="T48" fmla="*/ 2537 w 5760"/>
              <a:gd name="T49" fmla="*/ 3678 h 5760"/>
              <a:gd name="T50" fmla="*/ 3374 w 5760"/>
              <a:gd name="T51" fmla="*/ 2489 h 5760"/>
              <a:gd name="T52" fmla="*/ 2888 w 5760"/>
              <a:gd name="T53" fmla="*/ 3502 h 5760"/>
              <a:gd name="T54" fmla="*/ 4484 w 5760"/>
              <a:gd name="T55" fmla="*/ 3646 h 5760"/>
              <a:gd name="T56" fmla="*/ 5321 w 5760"/>
              <a:gd name="T57" fmla="*/ 3701 h 5760"/>
              <a:gd name="T58" fmla="*/ 5297 w 5760"/>
              <a:gd name="T59" fmla="*/ 3694 h 5760"/>
              <a:gd name="T60" fmla="*/ 5066 w 5760"/>
              <a:gd name="T61" fmla="*/ 2513 h 5760"/>
              <a:gd name="T62" fmla="*/ 5138 w 5760"/>
              <a:gd name="T63" fmla="*/ 3415 h 5760"/>
              <a:gd name="T64" fmla="*/ 2880 w 5760"/>
              <a:gd name="T65" fmla="*/ 5449 h 5760"/>
              <a:gd name="T66" fmla="*/ 2063 w 5760"/>
              <a:gd name="T67" fmla="*/ 5306 h 5760"/>
              <a:gd name="T68" fmla="*/ 2689 w 5760"/>
              <a:gd name="T69" fmla="*/ 5393 h 5760"/>
              <a:gd name="T70" fmla="*/ 3047 w 5760"/>
              <a:gd name="T71" fmla="*/ 4875 h 5760"/>
              <a:gd name="T72" fmla="*/ 1771 w 5760"/>
              <a:gd name="T73" fmla="*/ 5042 h 5760"/>
              <a:gd name="T74" fmla="*/ 440 w 5760"/>
              <a:gd name="T75" fmla="*/ 2067 h 5760"/>
              <a:gd name="T76" fmla="*/ 462 w 5760"/>
              <a:gd name="T77" fmla="*/ 2075 h 5760"/>
              <a:gd name="T78" fmla="*/ 694 w 5760"/>
              <a:gd name="T79" fmla="*/ 3247 h 5760"/>
              <a:gd name="T80" fmla="*/ 622 w 5760"/>
              <a:gd name="T81" fmla="*/ 2354 h 5760"/>
              <a:gd name="T82" fmla="*/ 2880 w 5760"/>
              <a:gd name="T83" fmla="*/ 311 h 5760"/>
              <a:gd name="T84" fmla="*/ 3696 w 5760"/>
              <a:gd name="T85" fmla="*/ 461 h 5760"/>
              <a:gd name="T86" fmla="*/ 3071 w 5760"/>
              <a:gd name="T87" fmla="*/ 367 h 5760"/>
              <a:gd name="T88" fmla="*/ 2712 w 5760"/>
              <a:gd name="T89" fmla="*/ 885 h 5760"/>
              <a:gd name="T90" fmla="*/ 3989 w 5760"/>
              <a:gd name="T91" fmla="*/ 726 h 5760"/>
              <a:gd name="T92" fmla="*/ 5321 w 5760"/>
              <a:gd name="T93" fmla="*/ 3701 h 5760"/>
              <a:gd name="T94" fmla="*/ 135 w 5760"/>
              <a:gd name="T95" fmla="*/ 2880 h 5760"/>
              <a:gd name="T96" fmla="*/ 5624 w 5760"/>
              <a:gd name="T97" fmla="*/ 2880 h 5760"/>
              <a:gd name="T98" fmla="*/ 2880 w 5760"/>
              <a:gd name="T99" fmla="*/ 5760 h 5760"/>
              <a:gd name="T100" fmla="*/ 2880 w 5760"/>
              <a:gd name="T101" fmla="*/ 0 h 5760"/>
              <a:gd name="T102" fmla="*/ 2880 w 5760"/>
              <a:gd name="T103" fmla="*/ 576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60" h="5760">
                <a:moveTo>
                  <a:pt x="3526" y="2130"/>
                </a:moveTo>
                <a:cubicBezTo>
                  <a:pt x="3526" y="1803"/>
                  <a:pt x="3748" y="1485"/>
                  <a:pt x="3869" y="1545"/>
                </a:cubicBezTo>
                <a:cubicBezTo>
                  <a:pt x="4006" y="1614"/>
                  <a:pt x="3766" y="1923"/>
                  <a:pt x="3526" y="2130"/>
                </a:cubicBezTo>
                <a:moveTo>
                  <a:pt x="2018" y="2250"/>
                </a:moveTo>
                <a:cubicBezTo>
                  <a:pt x="2018" y="1987"/>
                  <a:pt x="2278" y="1486"/>
                  <a:pt x="2437" y="1539"/>
                </a:cubicBezTo>
                <a:cubicBezTo>
                  <a:pt x="2625" y="1601"/>
                  <a:pt x="2282" y="2106"/>
                  <a:pt x="2018" y="2250"/>
                </a:cubicBezTo>
                <a:close/>
                <a:moveTo>
                  <a:pt x="1755" y="4133"/>
                </a:moveTo>
                <a:cubicBezTo>
                  <a:pt x="1635" y="4138"/>
                  <a:pt x="1556" y="4062"/>
                  <a:pt x="1556" y="3934"/>
                </a:cubicBezTo>
                <a:cubicBezTo>
                  <a:pt x="1556" y="3591"/>
                  <a:pt x="2031" y="3264"/>
                  <a:pt x="2390" y="3088"/>
                </a:cubicBezTo>
                <a:cubicBezTo>
                  <a:pt x="2327" y="3567"/>
                  <a:pt x="2165" y="4114"/>
                  <a:pt x="1755" y="4133"/>
                </a:cubicBezTo>
                <a:close/>
                <a:moveTo>
                  <a:pt x="3949" y="3016"/>
                </a:moveTo>
                <a:cubicBezTo>
                  <a:pt x="3678" y="3016"/>
                  <a:pt x="3470" y="3215"/>
                  <a:pt x="3470" y="3455"/>
                </a:cubicBezTo>
                <a:cubicBezTo>
                  <a:pt x="3470" y="3654"/>
                  <a:pt x="3590" y="3813"/>
                  <a:pt x="3750" y="3813"/>
                </a:cubicBezTo>
                <a:cubicBezTo>
                  <a:pt x="3806" y="3813"/>
                  <a:pt x="3861" y="3782"/>
                  <a:pt x="3861" y="3710"/>
                </a:cubicBezTo>
                <a:cubicBezTo>
                  <a:pt x="3861" y="3606"/>
                  <a:pt x="3724" y="3581"/>
                  <a:pt x="3734" y="3426"/>
                </a:cubicBezTo>
                <a:cubicBezTo>
                  <a:pt x="3741" y="3323"/>
                  <a:pt x="3837" y="3255"/>
                  <a:pt x="3933" y="3255"/>
                </a:cubicBezTo>
                <a:cubicBezTo>
                  <a:pt x="4124" y="3255"/>
                  <a:pt x="4214" y="3440"/>
                  <a:pt x="4214" y="3632"/>
                </a:cubicBezTo>
                <a:cubicBezTo>
                  <a:pt x="4206" y="3927"/>
                  <a:pt x="3989" y="4133"/>
                  <a:pt x="3734" y="4133"/>
                </a:cubicBezTo>
                <a:cubicBezTo>
                  <a:pt x="3398" y="4133"/>
                  <a:pt x="3183" y="3813"/>
                  <a:pt x="3183" y="3470"/>
                </a:cubicBezTo>
                <a:cubicBezTo>
                  <a:pt x="3183" y="2960"/>
                  <a:pt x="3518" y="2760"/>
                  <a:pt x="3694" y="2712"/>
                </a:cubicBezTo>
                <a:cubicBezTo>
                  <a:pt x="3696" y="2712"/>
                  <a:pt x="4153" y="2794"/>
                  <a:pt x="4138" y="2592"/>
                </a:cubicBezTo>
                <a:cubicBezTo>
                  <a:pt x="4132" y="2504"/>
                  <a:pt x="4000" y="2470"/>
                  <a:pt x="3905" y="2466"/>
                </a:cubicBezTo>
                <a:cubicBezTo>
                  <a:pt x="3799" y="2462"/>
                  <a:pt x="3692" y="2500"/>
                  <a:pt x="3692" y="2500"/>
                </a:cubicBezTo>
                <a:cubicBezTo>
                  <a:pt x="3636" y="2472"/>
                  <a:pt x="3598" y="2417"/>
                  <a:pt x="3574" y="2354"/>
                </a:cubicBezTo>
                <a:cubicBezTo>
                  <a:pt x="3901" y="2106"/>
                  <a:pt x="4133" y="1867"/>
                  <a:pt x="4133" y="1596"/>
                </a:cubicBezTo>
                <a:cubicBezTo>
                  <a:pt x="4133" y="1452"/>
                  <a:pt x="4037" y="1324"/>
                  <a:pt x="3853" y="1324"/>
                </a:cubicBezTo>
                <a:cubicBezTo>
                  <a:pt x="3526" y="1324"/>
                  <a:pt x="3279" y="1739"/>
                  <a:pt x="3279" y="2114"/>
                </a:cubicBezTo>
                <a:cubicBezTo>
                  <a:pt x="3279" y="2178"/>
                  <a:pt x="3279" y="2242"/>
                  <a:pt x="3295" y="2298"/>
                </a:cubicBezTo>
                <a:cubicBezTo>
                  <a:pt x="3087" y="2449"/>
                  <a:pt x="2933" y="2543"/>
                  <a:pt x="2654" y="2711"/>
                </a:cubicBezTo>
                <a:cubicBezTo>
                  <a:pt x="2654" y="2676"/>
                  <a:pt x="2661" y="2586"/>
                  <a:pt x="2685" y="2469"/>
                </a:cubicBezTo>
                <a:cubicBezTo>
                  <a:pt x="2780" y="2365"/>
                  <a:pt x="2912" y="2210"/>
                  <a:pt x="2912" y="2090"/>
                </a:cubicBezTo>
                <a:cubicBezTo>
                  <a:pt x="2912" y="2034"/>
                  <a:pt x="2880" y="1987"/>
                  <a:pt x="2816" y="1987"/>
                </a:cubicBezTo>
                <a:cubicBezTo>
                  <a:pt x="2657" y="1987"/>
                  <a:pt x="2537" y="2226"/>
                  <a:pt x="2505" y="2393"/>
                </a:cubicBezTo>
                <a:cubicBezTo>
                  <a:pt x="2433" y="2481"/>
                  <a:pt x="2290" y="2593"/>
                  <a:pt x="2170" y="2593"/>
                </a:cubicBezTo>
                <a:cubicBezTo>
                  <a:pt x="2074" y="2593"/>
                  <a:pt x="2042" y="2505"/>
                  <a:pt x="2034" y="2473"/>
                </a:cubicBezTo>
                <a:cubicBezTo>
                  <a:pt x="2338" y="2369"/>
                  <a:pt x="2712" y="1955"/>
                  <a:pt x="2712" y="1580"/>
                </a:cubicBezTo>
                <a:cubicBezTo>
                  <a:pt x="2712" y="1500"/>
                  <a:pt x="2681" y="1324"/>
                  <a:pt x="2441" y="1324"/>
                </a:cubicBezTo>
                <a:cubicBezTo>
                  <a:pt x="2082" y="1324"/>
                  <a:pt x="1779" y="1859"/>
                  <a:pt x="1779" y="2274"/>
                </a:cubicBezTo>
                <a:cubicBezTo>
                  <a:pt x="1651" y="2274"/>
                  <a:pt x="1604" y="2138"/>
                  <a:pt x="1604" y="2034"/>
                </a:cubicBezTo>
                <a:cubicBezTo>
                  <a:pt x="1604" y="1931"/>
                  <a:pt x="1643" y="1827"/>
                  <a:pt x="1643" y="1795"/>
                </a:cubicBezTo>
                <a:cubicBezTo>
                  <a:pt x="1643" y="1763"/>
                  <a:pt x="1627" y="1723"/>
                  <a:pt x="1580" y="1723"/>
                </a:cubicBezTo>
                <a:cubicBezTo>
                  <a:pt x="1460" y="1723"/>
                  <a:pt x="1388" y="1883"/>
                  <a:pt x="1388" y="2066"/>
                </a:cubicBezTo>
                <a:cubicBezTo>
                  <a:pt x="1396" y="2322"/>
                  <a:pt x="1564" y="2481"/>
                  <a:pt x="1787" y="2497"/>
                </a:cubicBezTo>
                <a:cubicBezTo>
                  <a:pt x="1819" y="2649"/>
                  <a:pt x="1955" y="2792"/>
                  <a:pt x="2122" y="2792"/>
                </a:cubicBezTo>
                <a:cubicBezTo>
                  <a:pt x="2226" y="2792"/>
                  <a:pt x="2353" y="2760"/>
                  <a:pt x="2441" y="2681"/>
                </a:cubicBezTo>
                <a:cubicBezTo>
                  <a:pt x="2433" y="2737"/>
                  <a:pt x="2425" y="2784"/>
                  <a:pt x="2417" y="2832"/>
                </a:cubicBezTo>
                <a:cubicBezTo>
                  <a:pt x="2066" y="3016"/>
                  <a:pt x="1811" y="3143"/>
                  <a:pt x="1580" y="3351"/>
                </a:cubicBezTo>
                <a:cubicBezTo>
                  <a:pt x="1396" y="3518"/>
                  <a:pt x="1292" y="3742"/>
                  <a:pt x="1292" y="3917"/>
                </a:cubicBezTo>
                <a:cubicBezTo>
                  <a:pt x="1292" y="4157"/>
                  <a:pt x="1444" y="4380"/>
                  <a:pt x="1755" y="4380"/>
                </a:cubicBezTo>
                <a:cubicBezTo>
                  <a:pt x="2122" y="4380"/>
                  <a:pt x="2401" y="4085"/>
                  <a:pt x="2537" y="3678"/>
                </a:cubicBezTo>
                <a:cubicBezTo>
                  <a:pt x="2601" y="3486"/>
                  <a:pt x="2626" y="3208"/>
                  <a:pt x="2642" y="2952"/>
                </a:cubicBezTo>
                <a:cubicBezTo>
                  <a:pt x="3009" y="2745"/>
                  <a:pt x="3183" y="2625"/>
                  <a:pt x="3374" y="2489"/>
                </a:cubicBezTo>
                <a:cubicBezTo>
                  <a:pt x="3398" y="2529"/>
                  <a:pt x="3423" y="2561"/>
                  <a:pt x="3454" y="2585"/>
                </a:cubicBezTo>
                <a:cubicBezTo>
                  <a:pt x="3287" y="2673"/>
                  <a:pt x="2888" y="2920"/>
                  <a:pt x="2888" y="3502"/>
                </a:cubicBezTo>
                <a:cubicBezTo>
                  <a:pt x="2888" y="3917"/>
                  <a:pt x="3167" y="4380"/>
                  <a:pt x="3718" y="4380"/>
                </a:cubicBezTo>
                <a:cubicBezTo>
                  <a:pt x="4172" y="4380"/>
                  <a:pt x="4484" y="4005"/>
                  <a:pt x="4484" y="3646"/>
                </a:cubicBezTo>
                <a:cubicBezTo>
                  <a:pt x="4484" y="3319"/>
                  <a:pt x="4300" y="3016"/>
                  <a:pt x="3949" y="3016"/>
                </a:cubicBezTo>
                <a:close/>
                <a:moveTo>
                  <a:pt x="5321" y="3701"/>
                </a:moveTo>
                <a:cubicBezTo>
                  <a:pt x="5319" y="3703"/>
                  <a:pt x="5315" y="3707"/>
                  <a:pt x="5306" y="3704"/>
                </a:cubicBezTo>
                <a:cubicBezTo>
                  <a:pt x="5299" y="3702"/>
                  <a:pt x="5297" y="3698"/>
                  <a:pt x="5297" y="3694"/>
                </a:cubicBezTo>
                <a:cubicBezTo>
                  <a:pt x="5298" y="3689"/>
                  <a:pt x="5394" y="3405"/>
                  <a:pt x="5393" y="3080"/>
                </a:cubicBezTo>
                <a:cubicBezTo>
                  <a:pt x="5392" y="2728"/>
                  <a:pt x="5249" y="2513"/>
                  <a:pt x="5066" y="2513"/>
                </a:cubicBezTo>
                <a:cubicBezTo>
                  <a:pt x="4954" y="2513"/>
                  <a:pt x="4874" y="2593"/>
                  <a:pt x="4874" y="2712"/>
                </a:cubicBezTo>
                <a:cubicBezTo>
                  <a:pt x="4874" y="2928"/>
                  <a:pt x="5138" y="2944"/>
                  <a:pt x="5138" y="3415"/>
                </a:cubicBezTo>
                <a:cubicBezTo>
                  <a:pt x="5138" y="3606"/>
                  <a:pt x="5098" y="3789"/>
                  <a:pt x="5034" y="3989"/>
                </a:cubicBezTo>
                <a:cubicBezTo>
                  <a:pt x="4739" y="4986"/>
                  <a:pt x="3797" y="5449"/>
                  <a:pt x="2880" y="5449"/>
                </a:cubicBezTo>
                <a:cubicBezTo>
                  <a:pt x="2457" y="5449"/>
                  <a:pt x="2157" y="5362"/>
                  <a:pt x="2067" y="5322"/>
                </a:cubicBezTo>
                <a:cubicBezTo>
                  <a:pt x="2063" y="5320"/>
                  <a:pt x="2061" y="5313"/>
                  <a:pt x="2063" y="5306"/>
                </a:cubicBezTo>
                <a:cubicBezTo>
                  <a:pt x="2065" y="5300"/>
                  <a:pt x="2072" y="5296"/>
                  <a:pt x="2075" y="5298"/>
                </a:cubicBezTo>
                <a:cubicBezTo>
                  <a:pt x="2111" y="5312"/>
                  <a:pt x="2369" y="5393"/>
                  <a:pt x="2689" y="5393"/>
                </a:cubicBezTo>
                <a:cubicBezTo>
                  <a:pt x="3040" y="5393"/>
                  <a:pt x="3247" y="5250"/>
                  <a:pt x="3247" y="5074"/>
                </a:cubicBezTo>
                <a:cubicBezTo>
                  <a:pt x="3247" y="4962"/>
                  <a:pt x="3159" y="4875"/>
                  <a:pt x="3047" y="4875"/>
                </a:cubicBezTo>
                <a:cubicBezTo>
                  <a:pt x="2832" y="4875"/>
                  <a:pt x="2816" y="5146"/>
                  <a:pt x="2353" y="5146"/>
                </a:cubicBezTo>
                <a:cubicBezTo>
                  <a:pt x="2154" y="5146"/>
                  <a:pt x="1979" y="5106"/>
                  <a:pt x="1771" y="5042"/>
                </a:cubicBezTo>
                <a:cubicBezTo>
                  <a:pt x="782" y="4739"/>
                  <a:pt x="310" y="3805"/>
                  <a:pt x="311" y="2880"/>
                </a:cubicBezTo>
                <a:cubicBezTo>
                  <a:pt x="311" y="2429"/>
                  <a:pt x="438" y="2070"/>
                  <a:pt x="440" y="2067"/>
                </a:cubicBezTo>
                <a:cubicBezTo>
                  <a:pt x="441" y="2065"/>
                  <a:pt x="447" y="2062"/>
                  <a:pt x="454" y="2065"/>
                </a:cubicBezTo>
                <a:cubicBezTo>
                  <a:pt x="461" y="2067"/>
                  <a:pt x="463" y="2073"/>
                  <a:pt x="462" y="2075"/>
                </a:cubicBezTo>
                <a:cubicBezTo>
                  <a:pt x="451" y="2112"/>
                  <a:pt x="367" y="2370"/>
                  <a:pt x="367" y="2688"/>
                </a:cubicBezTo>
                <a:cubicBezTo>
                  <a:pt x="367" y="3040"/>
                  <a:pt x="511" y="3247"/>
                  <a:pt x="694" y="3247"/>
                </a:cubicBezTo>
                <a:cubicBezTo>
                  <a:pt x="798" y="3247"/>
                  <a:pt x="885" y="3167"/>
                  <a:pt x="885" y="3056"/>
                </a:cubicBezTo>
                <a:cubicBezTo>
                  <a:pt x="885" y="2840"/>
                  <a:pt x="622" y="2816"/>
                  <a:pt x="622" y="2354"/>
                </a:cubicBezTo>
                <a:cubicBezTo>
                  <a:pt x="622" y="2154"/>
                  <a:pt x="662" y="1978"/>
                  <a:pt x="726" y="1771"/>
                </a:cubicBezTo>
                <a:cubicBezTo>
                  <a:pt x="1029" y="782"/>
                  <a:pt x="1963" y="318"/>
                  <a:pt x="2880" y="311"/>
                </a:cubicBezTo>
                <a:cubicBezTo>
                  <a:pt x="3306" y="308"/>
                  <a:pt x="3680" y="435"/>
                  <a:pt x="3694" y="447"/>
                </a:cubicBezTo>
                <a:cubicBezTo>
                  <a:pt x="3696" y="449"/>
                  <a:pt x="3699" y="455"/>
                  <a:pt x="3696" y="461"/>
                </a:cubicBezTo>
                <a:cubicBezTo>
                  <a:pt x="3693" y="468"/>
                  <a:pt x="3688" y="469"/>
                  <a:pt x="3686" y="469"/>
                </a:cubicBezTo>
                <a:cubicBezTo>
                  <a:pt x="3681" y="468"/>
                  <a:pt x="3439" y="367"/>
                  <a:pt x="3071" y="367"/>
                </a:cubicBezTo>
                <a:cubicBezTo>
                  <a:pt x="2728" y="367"/>
                  <a:pt x="2513" y="510"/>
                  <a:pt x="2513" y="694"/>
                </a:cubicBezTo>
                <a:cubicBezTo>
                  <a:pt x="2513" y="798"/>
                  <a:pt x="2593" y="885"/>
                  <a:pt x="2712" y="885"/>
                </a:cubicBezTo>
                <a:cubicBezTo>
                  <a:pt x="2928" y="885"/>
                  <a:pt x="2944" y="622"/>
                  <a:pt x="3406" y="622"/>
                </a:cubicBezTo>
                <a:cubicBezTo>
                  <a:pt x="3606" y="622"/>
                  <a:pt x="3781" y="662"/>
                  <a:pt x="3989" y="726"/>
                </a:cubicBezTo>
                <a:cubicBezTo>
                  <a:pt x="4986" y="1029"/>
                  <a:pt x="5440" y="1971"/>
                  <a:pt x="5449" y="2880"/>
                </a:cubicBezTo>
                <a:cubicBezTo>
                  <a:pt x="5453" y="3346"/>
                  <a:pt x="5322" y="3699"/>
                  <a:pt x="5321" y="3701"/>
                </a:cubicBezTo>
                <a:close/>
                <a:moveTo>
                  <a:pt x="2880" y="136"/>
                </a:moveTo>
                <a:cubicBezTo>
                  <a:pt x="1364" y="136"/>
                  <a:pt x="135" y="1364"/>
                  <a:pt x="135" y="2880"/>
                </a:cubicBezTo>
                <a:cubicBezTo>
                  <a:pt x="135" y="4396"/>
                  <a:pt x="1364" y="5624"/>
                  <a:pt x="2880" y="5624"/>
                </a:cubicBezTo>
                <a:cubicBezTo>
                  <a:pt x="4396" y="5624"/>
                  <a:pt x="5624" y="4396"/>
                  <a:pt x="5624" y="2880"/>
                </a:cubicBezTo>
                <a:cubicBezTo>
                  <a:pt x="5624" y="1372"/>
                  <a:pt x="4396" y="136"/>
                  <a:pt x="2880" y="136"/>
                </a:cubicBezTo>
                <a:close/>
                <a:moveTo>
                  <a:pt x="2880" y="5760"/>
                </a:moveTo>
                <a:cubicBezTo>
                  <a:pt x="1292" y="5760"/>
                  <a:pt x="0" y="4476"/>
                  <a:pt x="0" y="2880"/>
                </a:cubicBezTo>
                <a:cubicBezTo>
                  <a:pt x="0" y="1292"/>
                  <a:pt x="1292" y="0"/>
                  <a:pt x="2880" y="0"/>
                </a:cubicBezTo>
                <a:cubicBezTo>
                  <a:pt x="4467" y="0"/>
                  <a:pt x="5760" y="1292"/>
                  <a:pt x="5760" y="2880"/>
                </a:cubicBezTo>
                <a:cubicBezTo>
                  <a:pt x="5760" y="4476"/>
                  <a:pt x="4467" y="5760"/>
                  <a:pt x="2880" y="5760"/>
                </a:cubicBezTo>
                <a:close/>
              </a:path>
            </a:pathLst>
          </a:custGeom>
          <a:solidFill>
            <a:srgbClr val="5757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80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713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690" r:id="rId23"/>
    <p:sldLayoutId id="2147483712" r:id="rId24"/>
    <p:sldLayoutId id="2147483694" r:id="rId25"/>
    <p:sldLayoutId id="2147483695" r:id="rId26"/>
    <p:sldLayoutId id="2147483696" r:id="rId27"/>
    <p:sldLayoutId id="2147483697" r:id="rId28"/>
    <p:sldLayoutId id="2147483698" r:id="rId29"/>
    <p:sldLayoutId id="2147483699" r:id="rId3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5000"/>
        </a:lnSpc>
        <a:spcBef>
          <a:spcPts val="1200"/>
        </a:spcBef>
        <a:spcAft>
          <a:spcPts val="0"/>
        </a:spcAft>
        <a:buFont typeface="Arial" panose="020B0604020202020204" pitchFamily="34" charset="0"/>
        <a:buNone/>
        <a:defRPr sz="28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219456" indent="-168275" algn="l" defTabSz="914400" rtl="0" eaLnBrk="1" latinLnBrk="0" hangingPunct="1">
        <a:lnSpc>
          <a:spcPct val="95000"/>
        </a:lnSpc>
        <a:spcBef>
          <a:spcPts val="700"/>
        </a:spcBef>
        <a:spcAft>
          <a:spcPts val="0"/>
        </a:spcAft>
        <a:buFont typeface="Arial" panose="020B0604020202020204" pitchFamily="34" charset="0"/>
        <a:buChar char="•"/>
        <a:defRPr sz="24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461963" indent="-192024" algn="l" defTabSz="914400" rtl="0" eaLnBrk="1" latinLnBrk="0" hangingPunct="1">
        <a:lnSpc>
          <a:spcPct val="95000"/>
        </a:lnSpc>
        <a:spcBef>
          <a:spcPts val="600"/>
        </a:spcBef>
        <a:spcAft>
          <a:spcPts val="0"/>
        </a:spcAft>
        <a:buSzPct val="100000"/>
        <a:buFontTx/>
        <a:buChar char="–"/>
        <a:defRPr sz="20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682625" indent="-173038" algn="l" defTabSz="914400" rtl="0" eaLnBrk="1" latinLnBrk="0" hangingPunct="1">
        <a:lnSpc>
          <a:spcPct val="95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914400" indent="-173038" algn="l" defTabSz="914400" rtl="0" eaLnBrk="1" latinLnBrk="0" hangingPunct="1">
        <a:lnSpc>
          <a:spcPct val="95000"/>
        </a:lnSpc>
        <a:spcBef>
          <a:spcPts val="600"/>
        </a:spcBef>
        <a:spcAft>
          <a:spcPts val="0"/>
        </a:spcAft>
        <a:buClr>
          <a:schemeClr val="tx1"/>
        </a:buClr>
        <a:buSzPct val="100000"/>
        <a:buFontTx/>
        <a:buChar char="–"/>
        <a:defRPr sz="14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192024" indent="0" algn="l" defTabSz="914400" rtl="0" eaLnBrk="1" latinLnBrk="0" hangingPunct="1">
        <a:lnSpc>
          <a:spcPct val="99000"/>
        </a:lnSpc>
        <a:spcBef>
          <a:spcPts val="0"/>
        </a:spcBef>
        <a:buSzPct val="91000"/>
        <a:buFontTx/>
        <a:buNone/>
        <a:defRPr sz="1800" kern="1200">
          <a:solidFill>
            <a:schemeClr val="accent2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9000"/>
        </a:lnSpc>
        <a:spcBef>
          <a:spcPts val="900"/>
        </a:spcBef>
        <a:buSzPct val="91000"/>
        <a:buFontTx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9000"/>
        </a:lnSpc>
        <a:spcBef>
          <a:spcPts val="0"/>
        </a:spcBef>
        <a:buSzPct val="91000"/>
        <a:buFontTx/>
        <a:buNone/>
        <a:defRPr sz="1800" kern="1200">
          <a:solidFill>
            <a:schemeClr val="accent2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9000"/>
        </a:lnSpc>
        <a:spcBef>
          <a:spcPts val="900"/>
        </a:spcBef>
        <a:buSzPct val="91000"/>
        <a:buFontTx/>
        <a:buNone/>
        <a:defRPr sz="1800" i="1" kern="1200">
          <a:solidFill>
            <a:schemeClr val="accent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lnSpc>
          <a:spcPct val="99000"/>
        </a:lnSpc>
        <a:defRPr sz="14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0" algn="l" defTabSz="914400" rtl="0" eaLnBrk="1" latinLnBrk="0" hangingPunct="1">
        <a:lnSpc>
          <a:spcPct val="99000"/>
        </a:lnSpc>
        <a:spcBef>
          <a:spcPts val="900"/>
        </a:spcBef>
        <a:defRPr sz="1400" b="1" kern="1200">
          <a:solidFill>
            <a:schemeClr val="accent2"/>
          </a:solidFill>
          <a:latin typeface="+mn-lt"/>
          <a:ea typeface="+mn-ea"/>
          <a:cs typeface="+mn-cs"/>
        </a:defRPr>
      </a:lvl2pPr>
      <a:lvl3pPr marL="155448" indent="-155448" algn="l" defTabSz="914400" rtl="0" eaLnBrk="1" latinLnBrk="0" hangingPunct="1">
        <a:lnSpc>
          <a:spcPct val="99000"/>
        </a:lnSpc>
        <a:buSzPct val="91000"/>
        <a:buFont typeface="Arial" panose="020B0604020202020204" pitchFamily="34" charset="0"/>
        <a:buChar char="•"/>
        <a:defRPr sz="14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55448" indent="-155448" algn="l" defTabSz="914400" rtl="0" eaLnBrk="1" latinLnBrk="0" hangingPunct="1">
        <a:lnSpc>
          <a:spcPct val="99000"/>
        </a:lnSpc>
        <a:spcBef>
          <a:spcPts val="900"/>
        </a:spcBef>
        <a:buSzPct val="91000"/>
        <a:buFont typeface="Arial" panose="020B0604020202020204" pitchFamily="34" charset="0"/>
        <a:buChar char="•"/>
        <a:defRPr sz="1400" b="1" kern="1200">
          <a:solidFill>
            <a:schemeClr val="accent2"/>
          </a:solidFill>
          <a:latin typeface="+mn-lt"/>
          <a:ea typeface="+mn-ea"/>
          <a:cs typeface="+mn-cs"/>
        </a:defRPr>
      </a:lvl4pPr>
      <a:lvl5pPr marL="155448" algn="l" defTabSz="914400" rtl="0" eaLnBrk="1" latinLnBrk="0" hangingPunct="1">
        <a:lnSpc>
          <a:spcPct val="99000"/>
        </a:lnSpc>
        <a:defRPr sz="14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0" algn="l" defTabSz="914400" rtl="0" eaLnBrk="1" latinLnBrk="0" hangingPunct="1">
        <a:lnSpc>
          <a:spcPct val="99000"/>
        </a:lnSpc>
        <a:defRPr sz="1400" kern="1200">
          <a:solidFill>
            <a:schemeClr val="accent2"/>
          </a:solidFill>
          <a:latin typeface="+mn-lt"/>
          <a:ea typeface="+mn-ea"/>
          <a:cs typeface="+mn-cs"/>
        </a:defRPr>
      </a:lvl6pPr>
      <a:lvl7pPr marL="0" algn="l" defTabSz="914400" rtl="0" eaLnBrk="1" latinLnBrk="0" hangingPunct="1">
        <a:lnSpc>
          <a:spcPct val="99000"/>
        </a:lnSpc>
        <a:defRPr sz="1400" kern="1200">
          <a:solidFill>
            <a:schemeClr val="accent2"/>
          </a:solidFill>
          <a:latin typeface="+mn-lt"/>
          <a:ea typeface="+mn-ea"/>
          <a:cs typeface="+mn-cs"/>
        </a:defRPr>
      </a:lvl7pPr>
      <a:lvl8pPr marL="0" algn="l" defTabSz="914400" rtl="0" eaLnBrk="1" latinLnBrk="0" hangingPunct="1">
        <a:lnSpc>
          <a:spcPct val="99000"/>
        </a:lnSpc>
        <a:defRPr sz="1400" kern="1200">
          <a:solidFill>
            <a:schemeClr val="accent2"/>
          </a:solidFill>
          <a:latin typeface="+mn-lt"/>
          <a:ea typeface="+mn-ea"/>
          <a:cs typeface="+mn-cs"/>
        </a:defRPr>
      </a:lvl8pPr>
      <a:lvl9pPr marL="0" algn="l" defTabSz="914400" rtl="0" eaLnBrk="1" latinLnBrk="0" hangingPunct="1">
        <a:lnSpc>
          <a:spcPct val="99000"/>
        </a:lnSpc>
        <a:defRPr sz="1400" kern="1200">
          <a:solidFill>
            <a:schemeClr val="accent2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" userDrawn="1">
          <p15:clr>
            <a:srgbClr val="F26B43"/>
          </p15:clr>
        </p15:guide>
        <p15:guide id="3" pos="7368" userDrawn="1">
          <p15:clr>
            <a:srgbClr val="F26B43"/>
          </p15:clr>
        </p15:guide>
        <p15:guide id="4" orient="horz" pos="3840" userDrawn="1">
          <p15:clr>
            <a:srgbClr val="F26B43"/>
          </p15:clr>
        </p15:guide>
        <p15:guide id="5" orient="horz" pos="1128" userDrawn="1">
          <p15:clr>
            <a:srgbClr val="F26B43"/>
          </p15:clr>
        </p15:guide>
        <p15:guide id="6" orient="horz" pos="117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0.png"/><Relationship Id="rId7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10" Type="http://schemas.openxmlformats.org/officeDocument/2006/relationships/image" Target="../media/image39.jpeg"/><Relationship Id="rId4" Type="http://schemas.openxmlformats.org/officeDocument/2006/relationships/image" Target="../media/image31.png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microsoft.com/office/2007/relationships/hdphoto" Target="../media/hdphoto3.wdp"/><Relationship Id="rId3" Type="http://schemas.openxmlformats.org/officeDocument/2006/relationships/image" Target="../media/image46.png"/><Relationship Id="rId7" Type="http://schemas.microsoft.com/office/2007/relationships/hdphoto" Target="../media/hdphoto1.wdp"/><Relationship Id="rId12" Type="http://schemas.openxmlformats.org/officeDocument/2006/relationships/image" Target="../media/image54.png"/><Relationship Id="rId17" Type="http://schemas.openxmlformats.org/officeDocument/2006/relationships/image" Target="../media/image57.png"/><Relationship Id="rId2" Type="http://schemas.openxmlformats.org/officeDocument/2006/relationships/image" Target="../media/image41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0.png"/><Relationship Id="rId11" Type="http://schemas.openxmlformats.org/officeDocument/2006/relationships/image" Target="../media/image53.png"/><Relationship Id="rId5" Type="http://schemas.openxmlformats.org/officeDocument/2006/relationships/image" Target="../media/image49.png"/><Relationship Id="rId15" Type="http://schemas.microsoft.com/office/2007/relationships/hdphoto" Target="../media/hdphoto4.wdp"/><Relationship Id="rId10" Type="http://schemas.microsoft.com/office/2007/relationships/hdphoto" Target="../media/hdphoto2.wdp"/><Relationship Id="rId4" Type="http://schemas.openxmlformats.org/officeDocument/2006/relationships/image" Target="../media/image48.png"/><Relationship Id="rId9" Type="http://schemas.openxmlformats.org/officeDocument/2006/relationships/image" Target="../media/image52.png"/><Relationship Id="rId1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3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gif"/><Relationship Id="rId3" Type="http://schemas.openxmlformats.org/officeDocument/2006/relationships/image" Target="../media/image26.gif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7.gif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092" y="2026099"/>
            <a:ext cx="11632556" cy="1670084"/>
          </a:xfrm>
        </p:spPr>
        <p:txBody>
          <a:bodyPr/>
          <a:lstStyle/>
          <a:p>
            <a:r>
              <a:rPr lang="en-US" altLang="zh-CN" sz="4800" b="0" i="0" dirty="0">
                <a:solidFill>
                  <a:schemeClr val="bg1"/>
                </a:solidFill>
                <a:effectLst/>
                <a:latin typeface="Swis721 BlkCn BT" panose="020B0806030502040204" pitchFamily="34" charset="0"/>
              </a:rPr>
              <a:t>Data augmentation for breast mass segmentation</a:t>
            </a:r>
            <a:endParaRPr lang="en-US" sz="4800" dirty="0">
              <a:solidFill>
                <a:schemeClr val="bg1"/>
              </a:solidFill>
              <a:latin typeface="Swis721 BlkCn BT" panose="020B080603050204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18CF917-ABE1-CD72-DEF3-0DBFBF74703D}"/>
              </a:ext>
            </a:extLst>
          </p:cNvPr>
          <p:cNvSpPr txBox="1"/>
          <p:nvPr/>
        </p:nvSpPr>
        <p:spPr>
          <a:xfrm>
            <a:off x="324092" y="590309"/>
            <a:ext cx="9954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April 2024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E633AC6-8417-F6CE-7E80-428391A982CC}"/>
              </a:ext>
            </a:extLst>
          </p:cNvPr>
          <p:cNvSpPr txBox="1"/>
          <p:nvPr/>
        </p:nvSpPr>
        <p:spPr>
          <a:xfrm>
            <a:off x="430193" y="6267691"/>
            <a:ext cx="301685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Technical presentation - Safran</a:t>
            </a:r>
          </a:p>
        </p:txBody>
      </p:sp>
    </p:spTree>
    <p:extLst>
      <p:ext uri="{BB962C8B-B14F-4D97-AF65-F5344CB8AC3E}">
        <p14:creationId xmlns:p14="http://schemas.microsoft.com/office/powerpoint/2010/main" val="450524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345125"/>
            <a:ext cx="9541835" cy="664797"/>
          </a:xfrm>
        </p:spPr>
        <p:txBody>
          <a:bodyPr/>
          <a:lstStyle/>
          <a:p>
            <a:r>
              <a:rPr lang="en-US" dirty="0"/>
              <a:t>Data augmentation for segmentation </a:t>
            </a:r>
          </a:p>
        </p:txBody>
      </p:sp>
    </p:spTree>
    <p:extLst>
      <p:ext uri="{BB962C8B-B14F-4D97-AF65-F5344CB8AC3E}">
        <p14:creationId xmlns:p14="http://schemas.microsoft.com/office/powerpoint/2010/main" val="4030416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28791-982F-47B2-B097-402FB6A80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50" y="352142"/>
            <a:ext cx="11201400" cy="91440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Transfer of the variability learned in the mammography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6D166-B5C4-48AD-B9B3-DFD86ADE8E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9A7073B-F132-B045-B7E2-C3507B12DDD9}" type="slidenum">
              <a:rPr lang="en-US" smtClean="0"/>
              <a:t>11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C4E8EB-251C-4629-894B-08B168993D7F}"/>
              </a:ext>
            </a:extLst>
          </p:cNvPr>
          <p:cNvSpPr txBox="1"/>
          <p:nvPr/>
        </p:nvSpPr>
        <p:spPr>
          <a:xfrm>
            <a:off x="339697" y="1117711"/>
            <a:ext cx="10098918" cy="7078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The goal is now to transfer the extracted variability from the large mammography database to a small CESM database</a:t>
            </a:r>
          </a:p>
          <a:p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671149-F256-49E0-A711-0CFC990FD6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798" y="1683435"/>
            <a:ext cx="7502283" cy="31133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69F6DE-4E61-40AE-B2C4-A4424E3626DC}"/>
              </a:ext>
            </a:extLst>
          </p:cNvPr>
          <p:cNvSpPr/>
          <p:nvPr/>
        </p:nvSpPr>
        <p:spPr>
          <a:xfrm>
            <a:off x="1619846" y="4901163"/>
            <a:ext cx="3495675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10000"/>
                  </a:schemeClr>
                </a:solidFill>
              </a:rPr>
              <a:t>CESM database: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204 CESM exams with segmented lesion in CC and MLO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Intensity transforms applied on low energy images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4C905B3-6C08-48FE-B772-5AA76952D7ED}"/>
              </a:ext>
            </a:extLst>
          </p:cNvPr>
          <p:cNvGrpSpPr>
            <a:grpSpLocks noChangeAspect="1"/>
          </p:cNvGrpSpPr>
          <p:nvPr/>
        </p:nvGrpSpPr>
        <p:grpSpPr>
          <a:xfrm>
            <a:off x="8115854" y="2019756"/>
            <a:ext cx="1834824" cy="1012745"/>
            <a:chOff x="0" y="1687422"/>
            <a:chExt cx="7074407" cy="390477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3DEF4AC-B8CD-4C48-A795-4F1548F15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6352" y="1687422"/>
              <a:ext cx="3498055" cy="185857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5734857-8847-4441-83EB-FFB1BAB9B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753706"/>
              <a:ext cx="3483448" cy="183666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D103544-F13B-4FE3-AA1D-271DB63E6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3608" y="3751880"/>
              <a:ext cx="3494403" cy="184031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EC81355-794A-4F85-93EC-665DCBC29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87422"/>
              <a:ext cx="3505357" cy="1829359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FC6A312-8238-4322-A3B3-0AADA20D5384}"/>
              </a:ext>
            </a:extLst>
          </p:cNvPr>
          <p:cNvGrpSpPr>
            <a:grpSpLocks noChangeAspect="1"/>
          </p:cNvGrpSpPr>
          <p:nvPr/>
        </p:nvGrpSpPr>
        <p:grpSpPr>
          <a:xfrm>
            <a:off x="10078038" y="1742485"/>
            <a:ext cx="1429225" cy="1518624"/>
            <a:chOff x="7106126" y="876907"/>
            <a:chExt cx="3257801" cy="346157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6A63177-B380-4A9A-8382-CB3FBDE52FAF}"/>
                </a:ext>
              </a:extLst>
            </p:cNvPr>
            <p:cNvGrpSpPr/>
            <p:nvPr/>
          </p:nvGrpSpPr>
          <p:grpSpPr>
            <a:xfrm>
              <a:off x="7106126" y="1266632"/>
              <a:ext cx="3257801" cy="3071853"/>
              <a:chOff x="7106126" y="1266632"/>
              <a:chExt cx="3257801" cy="3071853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00FBD909-81DD-4B8F-A92B-B437BC573118}"/>
                  </a:ext>
                </a:extLst>
              </p:cNvPr>
              <p:cNvGrpSpPr/>
              <p:nvPr/>
            </p:nvGrpSpPr>
            <p:grpSpPr>
              <a:xfrm>
                <a:off x="7106126" y="1482076"/>
                <a:ext cx="3257801" cy="2856409"/>
                <a:chOff x="6819354" y="1229438"/>
                <a:chExt cx="3257801" cy="2856409"/>
              </a:xfrm>
            </p:grpSpPr>
            <p:pic>
              <p:nvPicPr>
                <p:cNvPr id="27" name="Image 9">
                  <a:extLst>
                    <a:ext uri="{FF2B5EF4-FFF2-40B4-BE49-F238E27FC236}">
                      <a16:creationId xmlns:a16="http://schemas.microsoft.com/office/drawing/2014/main" id="{49E31771-93DC-4D75-A899-1C3C4C5247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1775" b="31750"/>
                <a:stretch/>
              </p:blipFill>
              <p:spPr>
                <a:xfrm>
                  <a:off x="7151672" y="1229438"/>
                  <a:ext cx="2925483" cy="2856409"/>
                </a:xfrm>
                <a:prstGeom prst="rect">
                  <a:avLst/>
                </a:prstGeom>
              </p:spPr>
            </p:pic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C01B905-A447-4876-8634-6678E7CB4D56}"/>
                    </a:ext>
                  </a:extLst>
                </p:cNvPr>
                <p:cNvSpPr txBox="1"/>
                <p:nvPr/>
              </p:nvSpPr>
              <p:spPr>
                <a:xfrm>
                  <a:off x="6819354" y="1538023"/>
                  <a:ext cx="387314" cy="2455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700" dirty="0">
                      <a:solidFill>
                        <a:schemeClr val="accent2"/>
                      </a:solidFill>
                    </a:rPr>
                    <a:t>m=1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00191CA-47A0-45FD-9680-0C22972E3EFE}"/>
                    </a:ext>
                  </a:extLst>
                </p:cNvPr>
                <p:cNvSpPr txBox="1"/>
                <p:nvPr/>
              </p:nvSpPr>
              <p:spPr>
                <a:xfrm>
                  <a:off x="6819354" y="2208548"/>
                  <a:ext cx="387314" cy="2455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700" dirty="0">
                      <a:solidFill>
                        <a:schemeClr val="accent2"/>
                      </a:solidFill>
                    </a:rPr>
                    <a:t>m=2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9B04F45-02FB-48C3-9671-4E95523CC98C}"/>
                    </a:ext>
                  </a:extLst>
                </p:cNvPr>
                <p:cNvSpPr txBox="1"/>
                <p:nvPr/>
              </p:nvSpPr>
              <p:spPr>
                <a:xfrm>
                  <a:off x="6819354" y="2879069"/>
                  <a:ext cx="387314" cy="2455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700" dirty="0">
                      <a:solidFill>
                        <a:schemeClr val="accent2"/>
                      </a:solidFill>
                    </a:rPr>
                    <a:t>m=3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41B6490-7532-454E-AE82-C5B78FFEE4D9}"/>
                    </a:ext>
                  </a:extLst>
                </p:cNvPr>
                <p:cNvSpPr txBox="1"/>
                <p:nvPr/>
              </p:nvSpPr>
              <p:spPr>
                <a:xfrm>
                  <a:off x="6819354" y="3549591"/>
                  <a:ext cx="387314" cy="2455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700" dirty="0">
                      <a:solidFill>
                        <a:schemeClr val="accent2"/>
                      </a:solidFill>
                    </a:rPr>
                    <a:t>m=4</a:t>
                  </a:r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AD4D8C-2644-419B-A124-C9A0BA34137B}"/>
                  </a:ext>
                </a:extLst>
              </p:cNvPr>
              <p:cNvSpPr txBox="1"/>
              <p:nvPr/>
            </p:nvSpPr>
            <p:spPr>
              <a:xfrm>
                <a:off x="7726458" y="1266632"/>
                <a:ext cx="328852" cy="2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700" dirty="0">
                    <a:solidFill>
                      <a:schemeClr val="accent2"/>
                    </a:solidFill>
                  </a:rPr>
                  <a:t>n=1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F5CDF65-23E3-45A5-8752-DB81EA84826E}"/>
                  </a:ext>
                </a:extLst>
              </p:cNvPr>
              <p:cNvSpPr txBox="1"/>
              <p:nvPr/>
            </p:nvSpPr>
            <p:spPr>
              <a:xfrm>
                <a:off x="8428403" y="1266632"/>
                <a:ext cx="328852" cy="2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700" dirty="0">
                    <a:solidFill>
                      <a:schemeClr val="accent2"/>
                    </a:solidFill>
                  </a:rPr>
                  <a:t>n=2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876BCC3-5F8A-4D79-A622-A65EB9BC5F84}"/>
                  </a:ext>
                </a:extLst>
              </p:cNvPr>
              <p:cNvSpPr txBox="1"/>
              <p:nvPr/>
            </p:nvSpPr>
            <p:spPr>
              <a:xfrm>
                <a:off x="9130349" y="1266632"/>
                <a:ext cx="328852" cy="2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700" dirty="0">
                    <a:solidFill>
                      <a:schemeClr val="accent2"/>
                    </a:solidFill>
                  </a:rPr>
                  <a:t>n=3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D7707C-1739-470D-9729-936D3AC56649}"/>
                  </a:ext>
                </a:extLst>
              </p:cNvPr>
              <p:cNvSpPr txBox="1"/>
              <p:nvPr/>
            </p:nvSpPr>
            <p:spPr>
              <a:xfrm>
                <a:off x="9832296" y="1266632"/>
                <a:ext cx="328852" cy="2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700" dirty="0">
                    <a:solidFill>
                      <a:schemeClr val="accent2"/>
                    </a:solidFill>
                  </a:rPr>
                  <a:t>n=4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18E63E8A-9EE2-48CE-BB69-4A5848A664BE}"/>
                    </a:ext>
                  </a:extLst>
                </p:cNvPr>
                <p:cNvSpPr/>
                <p:nvPr/>
              </p:nvSpPr>
              <p:spPr>
                <a:xfrm>
                  <a:off x="8379174" y="876907"/>
                  <a:ext cx="1005082" cy="51388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𝑚𝑗</m:t>
                            </m:r>
                          </m:sub>
                        </m:sSub>
                        <m:r>
                          <a:rPr lang="en-US" sz="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en-US" sz="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𝑛𝑖</m:t>
                            </m:r>
                          </m:sub>
                        </m:sSub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18E63E8A-9EE2-48CE-BB69-4A5848A664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79174" y="876907"/>
                  <a:ext cx="1005082" cy="513886"/>
                </a:xfrm>
                <a:prstGeom prst="rect">
                  <a:avLst/>
                </a:prstGeom>
                <a:blipFill>
                  <a:blip r:embed="rId8"/>
                  <a:stretch>
                    <a:fillRect r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0AB602C5-46FF-451E-BFD4-51504F64262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12005" y="6432462"/>
            <a:ext cx="3229587" cy="182880"/>
          </a:xfrm>
        </p:spPr>
        <p:txBody>
          <a:bodyPr/>
          <a:lstStyle/>
          <a:p>
            <a:r>
              <a:rPr lang="en-US" dirty="0"/>
              <a:t>Data augmentation for breast cancer mass segmentation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BE292DB-B838-4747-A44E-FA12FFBCA674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367684" y="4555533"/>
            <a:ext cx="0" cy="345630"/>
          </a:xfrm>
          <a:prstGeom prst="straightConnector1">
            <a:avLst/>
          </a:prstGeom>
          <a:noFill/>
          <a:ln w="28575">
            <a:solidFill>
              <a:schemeClr val="accent2"/>
            </a:solidFill>
            <a:miter lim="800000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4FF3FBA-835E-46FA-90E7-C1CBF6175110}"/>
              </a:ext>
            </a:extLst>
          </p:cNvPr>
          <p:cNvSpPr/>
          <p:nvPr/>
        </p:nvSpPr>
        <p:spPr>
          <a:xfrm>
            <a:off x="2358189" y="1507958"/>
            <a:ext cx="9342466" cy="19533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ABFD4A-CE7E-404A-84F4-CB1A0D5B4374}"/>
              </a:ext>
            </a:extLst>
          </p:cNvPr>
          <p:cNvSpPr/>
          <p:nvPr/>
        </p:nvSpPr>
        <p:spPr>
          <a:xfrm>
            <a:off x="6543683" y="2599116"/>
            <a:ext cx="1152948" cy="9144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A2D5BD-838F-8AB2-0344-5374EBE1719B}"/>
              </a:ext>
            </a:extLst>
          </p:cNvPr>
          <p:cNvSpPr/>
          <p:nvPr/>
        </p:nvSpPr>
        <p:spPr>
          <a:xfrm>
            <a:off x="405115" y="6285755"/>
            <a:ext cx="513144" cy="477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530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28791-982F-47B2-B097-402FB6A80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50" y="352142"/>
            <a:ext cx="11201400" cy="91440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Transfer of the variability learned in the mammography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6D166-B5C4-48AD-B9B3-DFD86ADE8E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9A7073B-F132-B045-B7E2-C3507B12DDD9}" type="slidenum">
              <a:rPr lang="en-US" smtClean="0"/>
              <a:t>12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C4E8EB-251C-4629-894B-08B168993D7F}"/>
              </a:ext>
            </a:extLst>
          </p:cNvPr>
          <p:cNvSpPr txBox="1"/>
          <p:nvPr/>
        </p:nvSpPr>
        <p:spPr>
          <a:xfrm>
            <a:off x="339697" y="1117711"/>
            <a:ext cx="10098918" cy="7078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The goal is now to transfer the extracted variability from the large mammography database to a small CESM database</a:t>
            </a:r>
          </a:p>
          <a:p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671149-F256-49E0-A711-0CFC990FD6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798" y="1683435"/>
            <a:ext cx="7502283" cy="31133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69F6DE-4E61-40AE-B2C4-A4424E3626DC}"/>
              </a:ext>
            </a:extLst>
          </p:cNvPr>
          <p:cNvSpPr/>
          <p:nvPr/>
        </p:nvSpPr>
        <p:spPr>
          <a:xfrm>
            <a:off x="1619846" y="4901163"/>
            <a:ext cx="3495675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10000"/>
                  </a:schemeClr>
                </a:solidFill>
              </a:rPr>
              <a:t>CESM database: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204 CESM exams with segmented lesion in CC and MLO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Intensity transforms applied on low energy images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4C905B3-6C08-48FE-B772-5AA76952D7ED}"/>
              </a:ext>
            </a:extLst>
          </p:cNvPr>
          <p:cNvGrpSpPr>
            <a:grpSpLocks noChangeAspect="1"/>
          </p:cNvGrpSpPr>
          <p:nvPr/>
        </p:nvGrpSpPr>
        <p:grpSpPr>
          <a:xfrm>
            <a:off x="8110697" y="1690845"/>
            <a:ext cx="1834824" cy="1012745"/>
            <a:chOff x="0" y="1687422"/>
            <a:chExt cx="7074407" cy="390477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3DEF4AC-B8CD-4C48-A795-4F1548F15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6352" y="1687422"/>
              <a:ext cx="3498055" cy="185857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5734857-8847-4441-83EB-FFB1BAB9B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753706"/>
              <a:ext cx="3483448" cy="183666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D103544-F13B-4FE3-AA1D-271DB63E6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3608" y="3751880"/>
              <a:ext cx="3494403" cy="184031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EC81355-794A-4F85-93EC-665DCBC29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87422"/>
              <a:ext cx="3505357" cy="1829359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FC6A312-8238-4322-A3B3-0AADA20D5384}"/>
              </a:ext>
            </a:extLst>
          </p:cNvPr>
          <p:cNvGrpSpPr>
            <a:grpSpLocks noChangeAspect="1"/>
          </p:cNvGrpSpPr>
          <p:nvPr/>
        </p:nvGrpSpPr>
        <p:grpSpPr>
          <a:xfrm>
            <a:off x="10106625" y="1540147"/>
            <a:ext cx="1168119" cy="1241186"/>
            <a:chOff x="7106126" y="876907"/>
            <a:chExt cx="3257801" cy="346157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6A63177-B380-4A9A-8382-CB3FBDE52FAF}"/>
                </a:ext>
              </a:extLst>
            </p:cNvPr>
            <p:cNvGrpSpPr/>
            <p:nvPr/>
          </p:nvGrpSpPr>
          <p:grpSpPr>
            <a:xfrm>
              <a:off x="7106126" y="1266632"/>
              <a:ext cx="3257801" cy="3071853"/>
              <a:chOff x="7106126" y="1266632"/>
              <a:chExt cx="3257801" cy="3071853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00FBD909-81DD-4B8F-A92B-B437BC573118}"/>
                  </a:ext>
                </a:extLst>
              </p:cNvPr>
              <p:cNvGrpSpPr/>
              <p:nvPr/>
            </p:nvGrpSpPr>
            <p:grpSpPr>
              <a:xfrm>
                <a:off x="7106126" y="1482076"/>
                <a:ext cx="3257801" cy="2856409"/>
                <a:chOff x="6819354" y="1229438"/>
                <a:chExt cx="3257801" cy="2856409"/>
              </a:xfrm>
            </p:grpSpPr>
            <p:pic>
              <p:nvPicPr>
                <p:cNvPr id="27" name="Image 9">
                  <a:extLst>
                    <a:ext uri="{FF2B5EF4-FFF2-40B4-BE49-F238E27FC236}">
                      <a16:creationId xmlns:a16="http://schemas.microsoft.com/office/drawing/2014/main" id="{49E31771-93DC-4D75-A899-1C3C4C5247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1775" b="31750"/>
                <a:stretch/>
              </p:blipFill>
              <p:spPr>
                <a:xfrm>
                  <a:off x="7151672" y="1229438"/>
                  <a:ext cx="2925483" cy="2856409"/>
                </a:xfrm>
                <a:prstGeom prst="rect">
                  <a:avLst/>
                </a:prstGeom>
              </p:spPr>
            </p:pic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C01B905-A447-4876-8634-6678E7CB4D56}"/>
                    </a:ext>
                  </a:extLst>
                </p:cNvPr>
                <p:cNvSpPr txBox="1"/>
                <p:nvPr/>
              </p:nvSpPr>
              <p:spPr>
                <a:xfrm>
                  <a:off x="6819354" y="1538023"/>
                  <a:ext cx="387314" cy="2455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700" dirty="0">
                      <a:solidFill>
                        <a:schemeClr val="accent2"/>
                      </a:solidFill>
                    </a:rPr>
                    <a:t>m=1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00191CA-47A0-45FD-9680-0C22972E3EFE}"/>
                    </a:ext>
                  </a:extLst>
                </p:cNvPr>
                <p:cNvSpPr txBox="1"/>
                <p:nvPr/>
              </p:nvSpPr>
              <p:spPr>
                <a:xfrm>
                  <a:off x="6819354" y="2208548"/>
                  <a:ext cx="387314" cy="2455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700" dirty="0">
                      <a:solidFill>
                        <a:schemeClr val="accent2"/>
                      </a:solidFill>
                    </a:rPr>
                    <a:t>m=2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9B04F45-02FB-48C3-9671-4E95523CC98C}"/>
                    </a:ext>
                  </a:extLst>
                </p:cNvPr>
                <p:cNvSpPr txBox="1"/>
                <p:nvPr/>
              </p:nvSpPr>
              <p:spPr>
                <a:xfrm>
                  <a:off x="6819354" y="2879069"/>
                  <a:ext cx="387314" cy="2455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700" dirty="0">
                      <a:solidFill>
                        <a:schemeClr val="accent2"/>
                      </a:solidFill>
                    </a:rPr>
                    <a:t>m=3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41B6490-7532-454E-AE82-C5B78FFEE4D9}"/>
                    </a:ext>
                  </a:extLst>
                </p:cNvPr>
                <p:cNvSpPr txBox="1"/>
                <p:nvPr/>
              </p:nvSpPr>
              <p:spPr>
                <a:xfrm>
                  <a:off x="6819354" y="3549591"/>
                  <a:ext cx="387314" cy="2455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700" dirty="0">
                      <a:solidFill>
                        <a:schemeClr val="accent2"/>
                      </a:solidFill>
                    </a:rPr>
                    <a:t>m=4</a:t>
                  </a:r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AD4D8C-2644-419B-A124-C9A0BA34137B}"/>
                  </a:ext>
                </a:extLst>
              </p:cNvPr>
              <p:cNvSpPr txBox="1"/>
              <p:nvPr/>
            </p:nvSpPr>
            <p:spPr>
              <a:xfrm>
                <a:off x="7726458" y="1266632"/>
                <a:ext cx="328852" cy="2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700" dirty="0">
                    <a:solidFill>
                      <a:schemeClr val="accent2"/>
                    </a:solidFill>
                  </a:rPr>
                  <a:t>n=1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F5CDF65-23E3-45A5-8752-DB81EA84826E}"/>
                  </a:ext>
                </a:extLst>
              </p:cNvPr>
              <p:cNvSpPr txBox="1"/>
              <p:nvPr/>
            </p:nvSpPr>
            <p:spPr>
              <a:xfrm>
                <a:off x="8428403" y="1266632"/>
                <a:ext cx="328852" cy="2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700" dirty="0">
                    <a:solidFill>
                      <a:schemeClr val="accent2"/>
                    </a:solidFill>
                  </a:rPr>
                  <a:t>n=2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876BCC3-5F8A-4D79-A622-A65EB9BC5F84}"/>
                  </a:ext>
                </a:extLst>
              </p:cNvPr>
              <p:cNvSpPr txBox="1"/>
              <p:nvPr/>
            </p:nvSpPr>
            <p:spPr>
              <a:xfrm>
                <a:off x="9130349" y="1266632"/>
                <a:ext cx="328852" cy="2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700" dirty="0">
                    <a:solidFill>
                      <a:schemeClr val="accent2"/>
                    </a:solidFill>
                  </a:rPr>
                  <a:t>n=3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D7707C-1739-470D-9729-936D3AC56649}"/>
                  </a:ext>
                </a:extLst>
              </p:cNvPr>
              <p:cNvSpPr txBox="1"/>
              <p:nvPr/>
            </p:nvSpPr>
            <p:spPr>
              <a:xfrm>
                <a:off x="9832296" y="1266632"/>
                <a:ext cx="328852" cy="2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700" dirty="0">
                    <a:solidFill>
                      <a:schemeClr val="accent2"/>
                    </a:solidFill>
                  </a:rPr>
                  <a:t>n=4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18E63E8A-9EE2-48CE-BB69-4A5848A664BE}"/>
                    </a:ext>
                  </a:extLst>
                </p:cNvPr>
                <p:cNvSpPr/>
                <p:nvPr/>
              </p:nvSpPr>
              <p:spPr>
                <a:xfrm>
                  <a:off x="8379174" y="876907"/>
                  <a:ext cx="1005082" cy="51388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𝑚𝑗</m:t>
                            </m:r>
                          </m:sub>
                        </m:sSub>
                        <m:r>
                          <a:rPr lang="en-US" sz="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en-US" sz="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𝑛𝑖</m:t>
                            </m:r>
                          </m:sub>
                        </m:sSub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18E63E8A-9EE2-48CE-BB69-4A5848A664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79174" y="876907"/>
                  <a:ext cx="1005082" cy="513886"/>
                </a:xfrm>
                <a:prstGeom prst="rect">
                  <a:avLst/>
                </a:prstGeom>
                <a:blipFill>
                  <a:blip r:embed="rId8"/>
                  <a:stretch>
                    <a:fillRect r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0AB602C5-46FF-451E-BFD4-51504F64262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12005" y="6432462"/>
            <a:ext cx="3229587" cy="182880"/>
          </a:xfrm>
        </p:spPr>
        <p:txBody>
          <a:bodyPr/>
          <a:lstStyle/>
          <a:p>
            <a:r>
              <a:rPr lang="en-US" dirty="0"/>
              <a:t>Data augmentation for breast cancer mass segmentation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BE292DB-B838-4747-A44E-FA12FFBCA674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367684" y="4555533"/>
            <a:ext cx="0" cy="345630"/>
          </a:xfrm>
          <a:prstGeom prst="straightConnector1">
            <a:avLst/>
          </a:prstGeom>
          <a:noFill/>
          <a:ln w="28575">
            <a:solidFill>
              <a:schemeClr val="accent2"/>
            </a:solidFill>
            <a:miter lim="800000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220DDB8-2678-4BCC-9215-C40947A75209}"/>
                  </a:ext>
                </a:extLst>
              </p:cNvPr>
              <p:cNvSpPr txBox="1"/>
              <p:nvPr/>
            </p:nvSpPr>
            <p:spPr>
              <a:xfrm>
                <a:off x="7220004" y="4737272"/>
                <a:ext cx="1781385" cy="1638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05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5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d>
                        <m:dPr>
                          <m:ctrlPr>
                            <a:rPr lang="en-US" sz="105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05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05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105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𝑔𝑒𝑛</m:t>
                          </m:r>
                        </m:sup>
                      </m:sSup>
                      <m:d>
                        <m:dPr>
                          <m:ctrlPr>
                            <a:rPr lang="en-US" sz="105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05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05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5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5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05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105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𝑔𝑒𝑛</m:t>
                          </m:r>
                        </m:sup>
                      </m:sSup>
                      <m:r>
                        <a:rPr lang="en-US" sz="105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5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5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105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220DDB8-2678-4BCC-9215-C40947A75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004" y="4737272"/>
                <a:ext cx="1781385" cy="163891"/>
              </a:xfrm>
              <a:prstGeom prst="rect">
                <a:avLst/>
              </a:prstGeom>
              <a:blipFill>
                <a:blip r:embed="rId9"/>
                <a:stretch>
                  <a:fillRect l="-1365" t="-7407" r="-2048" b="-40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261746D-C086-472A-AA5A-A1087988C227}"/>
              </a:ext>
            </a:extLst>
          </p:cNvPr>
          <p:cNvSpPr/>
          <p:nvPr/>
        </p:nvSpPr>
        <p:spPr>
          <a:xfrm>
            <a:off x="8586216" y="3232094"/>
            <a:ext cx="2784816" cy="10884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CE3A79D-720B-4594-B72A-2ED57B999A8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135" y="3339779"/>
            <a:ext cx="1859900" cy="1060666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4F32F3-3169-49D2-9248-891CDC62C7A8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8551069" y="3870112"/>
            <a:ext cx="791066" cy="0"/>
          </a:xfrm>
          <a:prstGeom prst="straightConnector1">
            <a:avLst/>
          </a:prstGeom>
          <a:noFill/>
          <a:ln w="28575">
            <a:solidFill>
              <a:schemeClr val="bg2">
                <a:lumMod val="10000"/>
              </a:schemeClr>
            </a:solidFill>
            <a:miter lim="800000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6243497-F0D5-4D38-BAB1-EE873ACC4948}"/>
              </a:ext>
            </a:extLst>
          </p:cNvPr>
          <p:cNvSpPr txBox="1"/>
          <p:nvPr/>
        </p:nvSpPr>
        <p:spPr>
          <a:xfrm>
            <a:off x="9520364" y="4400445"/>
            <a:ext cx="148117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dirty="0" err="1">
                <a:solidFill>
                  <a:srgbClr val="000000"/>
                </a:solidFill>
              </a:rPr>
              <a:t>Unet</a:t>
            </a:r>
            <a:r>
              <a:rPr lang="en-US" sz="1200" dirty="0">
                <a:solidFill>
                  <a:srgbClr val="000000"/>
                </a:solidFill>
              </a:rPr>
              <a:t>-ResNet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</a:rPr>
              <a:t>Segmentation network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88F416-D0CC-CCE7-10EB-C6AF3A8FCEF7}"/>
              </a:ext>
            </a:extLst>
          </p:cNvPr>
          <p:cNvSpPr/>
          <p:nvPr/>
        </p:nvSpPr>
        <p:spPr>
          <a:xfrm>
            <a:off x="405115" y="6285755"/>
            <a:ext cx="513144" cy="477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435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28791-982F-47B2-B097-402FB6A80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32" y="242658"/>
            <a:ext cx="11201400" cy="91440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Results – data augmentation methods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6D166-B5C4-48AD-B9B3-DFD86ADE8E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9A7073B-F132-B045-B7E2-C3507B12DDD9}" type="slidenum">
              <a:rPr lang="en-US" smtClean="0"/>
              <a:t>13</a:t>
            </a:fld>
            <a:endParaRPr lang="en-US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DE5A450-BB91-4D83-ACBB-15CB3F72A7BC}"/>
              </a:ext>
            </a:extLst>
          </p:cNvPr>
          <p:cNvSpPr txBox="1"/>
          <p:nvPr/>
        </p:nvSpPr>
        <p:spPr>
          <a:xfrm>
            <a:off x="405740" y="887824"/>
            <a:ext cx="676989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10000"/>
                  </a:schemeClr>
                </a:solidFill>
              </a:rPr>
              <a:t>Dataset composed of</a:t>
            </a:r>
          </a:p>
          <a:p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Validation / test dataset: 50 / 48 screenings</a:t>
            </a:r>
          </a:p>
          <a:p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Same validation and test dataset for all tests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036820E-9796-431E-9EA4-C9692EF88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478" y="1710845"/>
            <a:ext cx="3596164" cy="23974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D832CF6-650A-40CE-9827-97B0A501D8F9}"/>
              </a:ext>
            </a:extLst>
          </p:cNvPr>
          <p:cNvSpPr/>
          <p:nvPr/>
        </p:nvSpPr>
        <p:spPr>
          <a:xfrm>
            <a:off x="7848601" y="6216572"/>
            <a:ext cx="35313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* Classical augmentation: Rotation, translation, shear, histogram equalization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CEDBDC-804C-40CA-9FD2-0DFB6E109BAF}"/>
              </a:ext>
            </a:extLst>
          </p:cNvPr>
          <p:cNvSpPr txBox="1"/>
          <p:nvPr/>
        </p:nvSpPr>
        <p:spPr>
          <a:xfrm>
            <a:off x="744732" y="4954903"/>
            <a:ext cx="7128555" cy="98488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10000"/>
                  </a:schemeClr>
                </a:solidFill>
                <a:sym typeface="Wingdings" panose="05000000000000000000" pitchFamily="2" charset="2"/>
              </a:rPr>
              <a:t> 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Improvement with both metrics with the proposed approach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sym typeface="Wingdings" panose="05000000000000000000" pitchFamily="2" charset="2"/>
              </a:rPr>
              <a:t>32 images with augmentation is equivalent to 100 images without.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The variability transfer may be tuned by the amplitude coefficient.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Strong correlation of data augmentation efficiency with the problem complexity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9EB20E68-2DDB-4D4C-8BF1-A5B00568D5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12005" y="6432462"/>
            <a:ext cx="3229587" cy="182880"/>
          </a:xfrm>
        </p:spPr>
        <p:txBody>
          <a:bodyPr/>
          <a:lstStyle/>
          <a:p>
            <a:r>
              <a:rPr lang="en-US" dirty="0"/>
              <a:t>Data augmentation for breast cancer mass segmentation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78BF94-B37D-4AD4-B998-E3609FD0B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881" y="1710845"/>
            <a:ext cx="3596162" cy="23974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41702AF-0299-4570-B051-A43F5956551D}"/>
              </a:ext>
            </a:extLst>
          </p:cNvPr>
          <p:cNvSpPr/>
          <p:nvPr/>
        </p:nvSpPr>
        <p:spPr>
          <a:xfrm rot="21134765">
            <a:off x="3581400" y="2259727"/>
            <a:ext cx="1714500" cy="1285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A95EC4-C6CB-47AE-A053-7A61E539914D}"/>
              </a:ext>
            </a:extLst>
          </p:cNvPr>
          <p:cNvSpPr/>
          <p:nvPr/>
        </p:nvSpPr>
        <p:spPr>
          <a:xfrm rot="19061907">
            <a:off x="2522467" y="2786251"/>
            <a:ext cx="1304935" cy="1578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642ED2-0701-4CC5-9044-75E15EB5D31A}"/>
              </a:ext>
            </a:extLst>
          </p:cNvPr>
          <p:cNvSpPr/>
          <p:nvPr/>
        </p:nvSpPr>
        <p:spPr>
          <a:xfrm rot="19061907">
            <a:off x="2732209" y="2622116"/>
            <a:ext cx="901081" cy="1578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74FA22-3523-4C88-9EB5-8E87191B32C5}"/>
              </a:ext>
            </a:extLst>
          </p:cNvPr>
          <p:cNvSpPr/>
          <p:nvPr/>
        </p:nvSpPr>
        <p:spPr>
          <a:xfrm>
            <a:off x="3750468" y="3210639"/>
            <a:ext cx="1628775" cy="152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BAD85E4-3218-4BC4-99FB-1678F13C7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325" y="3329701"/>
            <a:ext cx="1636776" cy="5717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26F1E45-BACD-4B5F-8E06-36A004F0D4EF}"/>
              </a:ext>
            </a:extLst>
          </p:cNvPr>
          <p:cNvSpPr/>
          <p:nvPr/>
        </p:nvSpPr>
        <p:spPr>
          <a:xfrm>
            <a:off x="5019675" y="3365558"/>
            <a:ext cx="319741" cy="152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D9E965-50F1-4537-B518-789B097885BE}"/>
              </a:ext>
            </a:extLst>
          </p:cNvPr>
          <p:cNvSpPr/>
          <p:nvPr/>
        </p:nvSpPr>
        <p:spPr>
          <a:xfrm>
            <a:off x="9134475" y="3517638"/>
            <a:ext cx="319741" cy="152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F8189D-D1FF-4858-A206-10847A78C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0688" y="4206661"/>
            <a:ext cx="3959287" cy="5997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BFCFFF7-DC54-C68D-17CB-65E9E04A04B9}"/>
              </a:ext>
            </a:extLst>
          </p:cNvPr>
          <p:cNvSpPr/>
          <p:nvPr/>
        </p:nvSpPr>
        <p:spPr>
          <a:xfrm>
            <a:off x="405115" y="6285755"/>
            <a:ext cx="513144" cy="477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95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8">
            <a:extLst>
              <a:ext uri="{FF2B5EF4-FFF2-40B4-BE49-F238E27FC236}">
                <a16:creationId xmlns:a16="http://schemas.microsoft.com/office/drawing/2014/main" id="{0898617E-F868-41DF-8E54-B0676FEA7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686" y="2295965"/>
            <a:ext cx="3596164" cy="239744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529529-0759-4B7A-9223-7068F64DC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14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425337-860B-40AD-91CB-50128895A5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01"/>
          <a:stretch/>
        </p:blipFill>
        <p:spPr>
          <a:xfrm>
            <a:off x="925096" y="1206807"/>
            <a:ext cx="2743205" cy="13468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779938-711D-4C31-ABE1-E4A055E52AC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02"/>
          <a:stretch/>
        </p:blipFill>
        <p:spPr>
          <a:xfrm>
            <a:off x="4833406" y="988958"/>
            <a:ext cx="2743205" cy="14017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4EDE60-B83C-4388-BFCD-19093E46AB8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48"/>
          <a:stretch/>
        </p:blipFill>
        <p:spPr>
          <a:xfrm>
            <a:off x="925095" y="2573970"/>
            <a:ext cx="2743205" cy="1394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0FC634-F5B0-46FD-9A2D-E074E91C6BA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9148"/>
          <a:stretch/>
        </p:blipFill>
        <p:spPr>
          <a:xfrm>
            <a:off x="4833405" y="2461044"/>
            <a:ext cx="2743205" cy="13949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E8D40C-8D02-4493-9709-7C1F4A008A1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37"/>
          <a:stretch/>
        </p:blipFill>
        <p:spPr>
          <a:xfrm>
            <a:off x="959438" y="3968945"/>
            <a:ext cx="2743205" cy="13843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9D43C1-31B6-4525-989B-6D835891728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8442"/>
          <a:stretch/>
        </p:blipFill>
        <p:spPr>
          <a:xfrm>
            <a:off x="4847013" y="3812333"/>
            <a:ext cx="2743205" cy="14143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537F21C-B608-487B-892D-2587CE8DC54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49835"/>
          <a:stretch/>
        </p:blipFill>
        <p:spPr>
          <a:xfrm>
            <a:off x="3565052" y="988958"/>
            <a:ext cx="1371603" cy="137612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DE3A1FB-233E-4666-9EF5-B8F797E4F710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84" t="391" r="49776" b="48757"/>
          <a:stretch/>
        </p:blipFill>
        <p:spPr>
          <a:xfrm>
            <a:off x="3786173" y="2459023"/>
            <a:ext cx="1150482" cy="13949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DBF2E26-5272-4BD2-BCF8-0238D26870BE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448" b="49768"/>
          <a:stretch/>
        </p:blipFill>
        <p:spPr>
          <a:xfrm>
            <a:off x="3528156" y="3798211"/>
            <a:ext cx="1359313" cy="137796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9F71D13-F347-43FB-96ED-0EC9B03716DF}"/>
              </a:ext>
            </a:extLst>
          </p:cNvPr>
          <p:cNvSpPr txBox="1"/>
          <p:nvPr/>
        </p:nvSpPr>
        <p:spPr>
          <a:xfrm>
            <a:off x="6392447" y="918595"/>
            <a:ext cx="84638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Ground truth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3B47DA-3806-4415-8ABD-2663CB698397}"/>
              </a:ext>
            </a:extLst>
          </p:cNvPr>
          <p:cNvSpPr txBox="1"/>
          <p:nvPr/>
        </p:nvSpPr>
        <p:spPr>
          <a:xfrm>
            <a:off x="3987019" y="917310"/>
            <a:ext cx="81592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Standard DA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482636-45A8-476F-94A6-627AA0DEC8A2}"/>
              </a:ext>
            </a:extLst>
          </p:cNvPr>
          <p:cNvSpPr txBox="1"/>
          <p:nvPr/>
        </p:nvSpPr>
        <p:spPr>
          <a:xfrm>
            <a:off x="5228857" y="916879"/>
            <a:ext cx="76623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Realistic DA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93E903A-B527-4130-BEFF-C032031F201B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72" b="50385"/>
          <a:stretch/>
        </p:blipFill>
        <p:spPr>
          <a:xfrm>
            <a:off x="3528156" y="5152303"/>
            <a:ext cx="1339452" cy="136104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649A4CF-1885-4D60-B93B-8D3CFAE6D7FD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5" b="50385"/>
          <a:stretch/>
        </p:blipFill>
        <p:spPr>
          <a:xfrm>
            <a:off x="4847013" y="5176178"/>
            <a:ext cx="2558480" cy="13613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6F3A900-2922-4D46-9CEA-4E40F8C667EF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17"/>
          <a:stretch/>
        </p:blipFill>
        <p:spPr>
          <a:xfrm>
            <a:off x="959438" y="5373165"/>
            <a:ext cx="2743205" cy="1349191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1B8FC85-7522-4895-B784-72C8566678D0}"/>
              </a:ext>
            </a:extLst>
          </p:cNvPr>
          <p:cNvSpPr/>
          <p:nvPr/>
        </p:nvSpPr>
        <p:spPr>
          <a:xfrm>
            <a:off x="5027767" y="848115"/>
            <a:ext cx="1214795" cy="5805477"/>
          </a:xfrm>
          <a:prstGeom prst="rect">
            <a:avLst/>
          </a:prstGeom>
          <a:noFill/>
          <a:ln w="38100">
            <a:solidFill>
              <a:srgbClr val="00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A8BB5318-7EA3-4369-93E2-4A4CA0A75CEE}"/>
              </a:ext>
            </a:extLst>
          </p:cNvPr>
          <p:cNvSpPr txBox="1">
            <a:spLocks/>
          </p:cNvSpPr>
          <p:nvPr/>
        </p:nvSpPr>
        <p:spPr>
          <a:xfrm>
            <a:off x="169632" y="242658"/>
            <a:ext cx="11201400" cy="914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2">
                    <a:lumMod val="10000"/>
                  </a:schemeClr>
                </a:solidFill>
              </a:rPr>
              <a:t>Results – data augmentation methods</a:t>
            </a:r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016C1AB-A458-40A8-859B-A695312A143D}"/>
              </a:ext>
            </a:extLst>
          </p:cNvPr>
          <p:cNvSpPr/>
          <p:nvPr/>
        </p:nvSpPr>
        <p:spPr>
          <a:xfrm>
            <a:off x="9382125" y="2573970"/>
            <a:ext cx="363479" cy="855030"/>
          </a:xfrm>
          <a:prstGeom prst="ellipse">
            <a:avLst/>
          </a:prstGeom>
          <a:solidFill>
            <a:srgbClr val="005EB8">
              <a:alpha val="2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94B869C-C8A2-4FD4-8937-6B9668039735}"/>
              </a:ext>
            </a:extLst>
          </p:cNvPr>
          <p:cNvCxnSpPr>
            <a:endCxn id="36" idx="2"/>
          </p:cNvCxnSpPr>
          <p:nvPr/>
        </p:nvCxnSpPr>
        <p:spPr>
          <a:xfrm flipV="1">
            <a:off x="7576610" y="3001485"/>
            <a:ext cx="1805515" cy="608490"/>
          </a:xfrm>
          <a:prstGeom prst="straightConnector1">
            <a:avLst/>
          </a:prstGeom>
          <a:noFill/>
          <a:ln w="28575">
            <a:solidFill>
              <a:schemeClr val="accent2"/>
            </a:solidFill>
            <a:miter lim="800000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02CADED-7FDE-A38D-63E9-19EFB17160A7}"/>
              </a:ext>
            </a:extLst>
          </p:cNvPr>
          <p:cNvSpPr/>
          <p:nvPr/>
        </p:nvSpPr>
        <p:spPr>
          <a:xfrm>
            <a:off x="405115" y="6285755"/>
            <a:ext cx="513144" cy="477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590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28791-982F-47B2-B097-402FB6A80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47" y="242658"/>
            <a:ext cx="11201400" cy="91440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Conclusions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6D166-B5C4-48AD-B9B3-DFD86ADE8E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9A7073B-F132-B045-B7E2-C3507B12DDD9}" type="slidenum">
              <a:rPr lang="en-US" smtClean="0"/>
              <a:t>15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5DEF36-50AB-4F10-B739-68CCFB8FD98B}"/>
              </a:ext>
            </a:extLst>
          </p:cNvPr>
          <p:cNvSpPr txBox="1"/>
          <p:nvPr/>
        </p:nvSpPr>
        <p:spPr>
          <a:xfrm>
            <a:off x="688441" y="1052283"/>
            <a:ext cx="10779706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Conclusions: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Data-augmentations based on realistic transformations improve performances of the segmentation network, especially on small datasets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The augmentation model can be obtained from very small datasets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The realistic transformation model does not require hyperparameter to tune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It provides augmentation without bias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2" name="Footer Placeholder 5">
            <a:extLst>
              <a:ext uri="{FF2B5EF4-FFF2-40B4-BE49-F238E27FC236}">
                <a16:creationId xmlns:a16="http://schemas.microsoft.com/office/drawing/2014/main" id="{1C0EC38F-250F-4729-B596-D1666CDBF87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12005" y="6432462"/>
            <a:ext cx="3229587" cy="182880"/>
          </a:xfrm>
        </p:spPr>
        <p:txBody>
          <a:bodyPr/>
          <a:lstStyle/>
          <a:p>
            <a:r>
              <a:rPr lang="en-US" dirty="0"/>
              <a:t>Data augmentation for breast cancer mass segmentation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5B5E9E7-1FCF-44A7-AE6D-7D9D8AA12C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134" y="3057269"/>
            <a:ext cx="5749616" cy="23859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947469-54A4-4C2A-ABF6-7F137F196D43}"/>
              </a:ext>
            </a:extLst>
          </p:cNvPr>
          <p:cNvSpPr txBox="1"/>
          <p:nvPr/>
        </p:nvSpPr>
        <p:spPr>
          <a:xfrm>
            <a:off x="812005" y="5676900"/>
            <a:ext cx="1056859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This augmentation technique could easily be coupled with other augmentation techniques (</a:t>
            </a:r>
            <a:r>
              <a:rPr lang="en-US" dirty="0" err="1">
                <a:solidFill>
                  <a:srgbClr val="000000"/>
                </a:solidFill>
              </a:rPr>
              <a:t>eg</a:t>
            </a:r>
            <a:r>
              <a:rPr lang="en-US" dirty="0">
                <a:solidFill>
                  <a:srgbClr val="000000"/>
                </a:solidFill>
              </a:rPr>
              <a:t>, GAN, VAE, etc.)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49056B-91BB-A02E-3382-21A702A5E3B6}"/>
              </a:ext>
            </a:extLst>
          </p:cNvPr>
          <p:cNvSpPr/>
          <p:nvPr/>
        </p:nvSpPr>
        <p:spPr>
          <a:xfrm>
            <a:off x="405115" y="6285755"/>
            <a:ext cx="513144" cy="477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833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28791-982F-47B2-B097-402FB6A80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47" y="242658"/>
            <a:ext cx="11201400" cy="91440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Data augmentation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6D166-B5C4-48AD-B9B3-DFD86ADE8E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9A7073B-F132-B045-B7E2-C3507B12DDD9}" type="slidenum">
              <a:rPr lang="en-US" smtClean="0"/>
              <a:t>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99AA38-986F-44A9-B7D9-5C6DF49A6DF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12005" y="6432462"/>
            <a:ext cx="3229587" cy="182880"/>
          </a:xfrm>
        </p:spPr>
        <p:txBody>
          <a:bodyPr/>
          <a:lstStyle/>
          <a:p>
            <a:r>
              <a:rPr lang="en-US" dirty="0"/>
              <a:t>Data augmentation for breast cancer mass segmentation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D74895-E896-4CF9-BBE9-BD851BD0D703}"/>
              </a:ext>
            </a:extLst>
          </p:cNvPr>
          <p:cNvSpPr txBox="1"/>
          <p:nvPr/>
        </p:nvSpPr>
        <p:spPr>
          <a:xfrm>
            <a:off x="465551" y="991999"/>
            <a:ext cx="11459702" cy="52937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 dirty="0">
                <a:solidFill>
                  <a:schemeClr val="bg2">
                    <a:lumMod val="10000"/>
                  </a:schemeClr>
                </a:solidFill>
              </a:rPr>
              <a:t>Data augmentation ?</a:t>
            </a:r>
          </a:p>
          <a:p>
            <a:pPr lvl="1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Increase the amount of data by adding slightly modified copies of existing data or by creating synthetic data from existing data</a:t>
            </a:r>
          </a:p>
          <a:p>
            <a:pPr lvl="1"/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algn="l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Classical data augmentation: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Geometrical</a:t>
            </a:r>
            <a:r>
              <a:rPr lang="en-US" dirty="0">
                <a:solidFill>
                  <a:srgbClr val="F0F0F0">
                    <a:lumMod val="10000"/>
                  </a:srgbClr>
                </a:solidFill>
                <a:sym typeface="Wingdings" panose="05000000000000000000" pitchFamily="2" charset="2"/>
              </a:rPr>
              <a:t> transforms </a:t>
            </a:r>
            <a:r>
              <a:rPr lang="en-US" sz="1600" dirty="0">
                <a:solidFill>
                  <a:srgbClr val="F0F0F0">
                    <a:lumMod val="10000"/>
                  </a:srgbClr>
                </a:solidFill>
                <a:sym typeface="Wingdings" panose="05000000000000000000" pitchFamily="2" charset="2"/>
              </a:rPr>
              <a:t>(rigid body motions, affine transforms, elastic deformations, etc.), flips, etc.</a:t>
            </a:r>
            <a:endParaRPr lang="en-US" dirty="0">
              <a:solidFill>
                <a:srgbClr val="F0F0F0">
                  <a:lumMod val="10000"/>
                </a:srgbClr>
              </a:solidFill>
              <a:sym typeface="Wingdings" panose="05000000000000000000" pitchFamily="2" charset="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B050"/>
                </a:solidFill>
                <a:sym typeface="Wingdings" panose="05000000000000000000" pitchFamily="2" charset="2"/>
              </a:rPr>
              <a:t>Intensity</a:t>
            </a:r>
            <a:r>
              <a:rPr lang="en-US" dirty="0">
                <a:solidFill>
                  <a:srgbClr val="F0F0F0">
                    <a:lumMod val="10000"/>
                  </a:srgbClr>
                </a:solidFill>
                <a:sym typeface="Wingdings" panose="05000000000000000000" pitchFamily="2" charset="2"/>
              </a:rPr>
              <a:t> modification </a:t>
            </a:r>
            <a:r>
              <a:rPr lang="en-US" sz="1600" dirty="0">
                <a:solidFill>
                  <a:srgbClr val="F0F0F0">
                    <a:lumMod val="10000"/>
                  </a:srgbClr>
                </a:solidFill>
                <a:sym typeface="Wingdings" panose="05000000000000000000" pitchFamily="2" charset="2"/>
              </a:rPr>
              <a:t>(global brightness/contrast changes, color jittering), Noise addition, etc.</a:t>
            </a:r>
            <a:endParaRPr lang="en-US" dirty="0">
              <a:solidFill>
                <a:srgbClr val="F0F0F0">
                  <a:lumMod val="10000"/>
                </a:srgbClr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  <a:ea typeface="+mn-lt"/>
              <a:cs typeface="+mn-lt"/>
            </a:endParaRPr>
          </a:p>
          <a:p>
            <a:endParaRPr lang="en-US" dirty="0">
              <a:solidFill>
                <a:schemeClr val="bg2">
                  <a:lumMod val="10000"/>
                </a:schemeClr>
              </a:solidFill>
              <a:ea typeface="+mn-lt"/>
              <a:cs typeface="+mn-lt"/>
            </a:endParaRPr>
          </a:p>
          <a:p>
            <a:endParaRPr lang="en-US" dirty="0">
              <a:solidFill>
                <a:schemeClr val="bg2">
                  <a:lumMod val="10000"/>
                </a:schemeClr>
              </a:solidFill>
              <a:ea typeface="+mn-lt"/>
              <a:cs typeface="+mn-lt"/>
            </a:endParaRPr>
          </a:p>
          <a:p>
            <a:endParaRPr lang="en-US" dirty="0">
              <a:solidFill>
                <a:schemeClr val="bg2">
                  <a:lumMod val="10000"/>
                </a:schemeClr>
              </a:solidFill>
              <a:ea typeface="+mn-lt"/>
              <a:cs typeface="+mn-lt"/>
            </a:endParaRP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Add limited variability to the training dataset and introduce unrealistic patterns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A1DD0CA-63CB-4A0C-8B04-46A43D17DD8E}"/>
              </a:ext>
            </a:extLst>
          </p:cNvPr>
          <p:cNvGrpSpPr/>
          <p:nvPr/>
        </p:nvGrpSpPr>
        <p:grpSpPr>
          <a:xfrm>
            <a:off x="1969373" y="3828644"/>
            <a:ext cx="7502283" cy="1752890"/>
            <a:chOff x="1959848" y="3429000"/>
            <a:chExt cx="7502283" cy="175289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CD9DC2D-FC92-4A2D-BC99-F83B13DEC2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504"/>
            <a:stretch/>
          </p:blipFill>
          <p:spPr>
            <a:xfrm>
              <a:off x="1959848" y="3601452"/>
              <a:ext cx="7502283" cy="1447561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CAF81DB-C50E-4C09-AE1E-E8135884133A}"/>
                </a:ext>
              </a:extLst>
            </p:cNvPr>
            <p:cNvSpPr/>
            <p:nvPr/>
          </p:nvSpPr>
          <p:spPr>
            <a:xfrm>
              <a:off x="6269831" y="3429000"/>
              <a:ext cx="363580" cy="3408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86C808E-7299-4F14-B511-ACD56CB12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1879" y="3738145"/>
              <a:ext cx="707422" cy="85799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7269DD8-E4BE-4141-8946-868C9635F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20286" y="3769895"/>
              <a:ext cx="707422" cy="85799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6C6B41-0E4C-4B6A-918B-36624CB0934F}"/>
                </a:ext>
              </a:extLst>
            </p:cNvPr>
            <p:cNvSpPr txBox="1"/>
            <p:nvPr/>
          </p:nvSpPr>
          <p:spPr>
            <a:xfrm>
              <a:off x="2426798" y="4583928"/>
              <a:ext cx="10033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2"/>
                  </a:solidFill>
                </a:rPr>
                <a:t>Mammography images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0DE594-C078-4044-A975-E1D72A418EAB}"/>
                </a:ext>
              </a:extLst>
            </p:cNvPr>
            <p:cNvSpPr txBox="1"/>
            <p:nvPr/>
          </p:nvSpPr>
          <p:spPr>
            <a:xfrm>
              <a:off x="7149071" y="4627892"/>
              <a:ext cx="1249852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2"/>
                  </a:solidFill>
                </a:rPr>
                <a:t>Augmented mammography images</a:t>
              </a:r>
            </a:p>
          </p:txBody>
        </p:sp>
      </p:grpSp>
      <p:pic>
        <p:nvPicPr>
          <p:cNvPr id="17" name="Picture 2" descr="Frontiers | Data Augmentation for Brain-Tumor Segmentation: A ...">
            <a:extLst>
              <a:ext uri="{FF2B5EF4-FFF2-40B4-BE49-F238E27FC236}">
                <a16:creationId xmlns:a16="http://schemas.microsoft.com/office/drawing/2014/main" id="{244C6E86-5E51-477D-8CB5-EEB7153C86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70"/>
          <a:stretch/>
        </p:blipFill>
        <p:spPr bwMode="auto">
          <a:xfrm>
            <a:off x="3751088" y="3171045"/>
            <a:ext cx="4493154" cy="82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4DFDF63-83ED-4B95-B88F-205486A43DE4}"/>
              </a:ext>
            </a:extLst>
          </p:cNvPr>
          <p:cNvCxnSpPr>
            <a:stCxn id="3" idx="1"/>
          </p:cNvCxnSpPr>
          <p:nvPr/>
        </p:nvCxnSpPr>
        <p:spPr>
          <a:xfrm>
            <a:off x="6279356" y="3999092"/>
            <a:ext cx="0" cy="170447"/>
          </a:xfrm>
          <a:prstGeom prst="straightConnector1">
            <a:avLst/>
          </a:prstGeom>
          <a:noFill/>
          <a:ln w="28575">
            <a:solidFill>
              <a:schemeClr val="accent2"/>
            </a:solidFill>
            <a:miter lim="800000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E85F9D0-1810-AA88-DAE4-E6CC4FD8BDDE}"/>
              </a:ext>
            </a:extLst>
          </p:cNvPr>
          <p:cNvSpPr/>
          <p:nvPr/>
        </p:nvSpPr>
        <p:spPr>
          <a:xfrm>
            <a:off x="405115" y="6285755"/>
            <a:ext cx="513144" cy="477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177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28791-982F-47B2-B097-402FB6A80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47" y="242658"/>
            <a:ext cx="11201400" cy="91440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Introduction of the proposed data augmentation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6D166-B5C4-48AD-B9B3-DFD86ADE8E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69590" y="6613664"/>
            <a:ext cx="329636" cy="182880"/>
          </a:xfrm>
        </p:spPr>
        <p:txBody>
          <a:bodyPr/>
          <a:lstStyle/>
          <a:p>
            <a:fld id="{69A7073B-F132-B045-B7E2-C3507B12DDD9}" type="slidenum">
              <a:rPr lang="en-US" smtClean="0"/>
              <a:t>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B1C7A3-75F5-4D6C-B2EF-ED622D1EAD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04116" y="6429445"/>
            <a:ext cx="1671207" cy="182880"/>
          </a:xfrm>
        </p:spPr>
        <p:txBody>
          <a:bodyPr/>
          <a:lstStyle/>
          <a:p>
            <a:r>
              <a:rPr lang="en-US"/>
              <a:t>MICAD-2021   25 March 2021</a:t>
            </a:r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C4E8EB-251C-4629-894B-08B168993D7F}"/>
              </a:ext>
            </a:extLst>
          </p:cNvPr>
          <p:cNvSpPr txBox="1"/>
          <p:nvPr/>
        </p:nvSpPr>
        <p:spPr>
          <a:xfrm>
            <a:off x="480635" y="952985"/>
            <a:ext cx="11444618" cy="320087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If a patient were to take multiple exams in the same day, the intensity variations in images are due to: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Changes in breast position –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geometry transforms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Intensity variations due to a change in acquisition parameters – </a:t>
            </a:r>
            <a:r>
              <a:rPr lang="en-US" sz="1600" b="1" dirty="0">
                <a:solidFill>
                  <a:srgbClr val="00B050"/>
                </a:solidFill>
                <a:ea typeface="+mn-lt"/>
                <a:cs typeface="+mn-lt"/>
              </a:rPr>
              <a:t>intensity transforms</a:t>
            </a:r>
          </a:p>
          <a:p>
            <a:endParaRPr lang="en-US" b="1" dirty="0">
              <a:solidFill>
                <a:schemeClr val="bg2">
                  <a:lumMod val="10000"/>
                </a:schemeClr>
              </a:solidFill>
              <a:ea typeface="+mn-lt"/>
              <a:cs typeface="+mn-lt"/>
            </a:endParaRPr>
          </a:p>
          <a:p>
            <a:endParaRPr lang="en-US" b="1" dirty="0">
              <a:solidFill>
                <a:schemeClr val="bg2">
                  <a:lumMod val="10000"/>
                </a:schemeClr>
              </a:solidFill>
              <a:ea typeface="+mn-lt"/>
              <a:cs typeface="+mn-lt"/>
            </a:endParaRPr>
          </a:p>
          <a:p>
            <a:r>
              <a:rPr lang="en-US" b="1" dirty="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Those variations should not modify the diagnostic 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We want to make our model invariant to those transforms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b="1" dirty="0">
              <a:solidFill>
                <a:srgbClr val="00B050"/>
              </a:solidFill>
              <a:ea typeface="+mn-lt"/>
              <a:cs typeface="+mn-lt"/>
            </a:endParaRPr>
          </a:p>
          <a:p>
            <a:endParaRPr lang="en-US" b="1" dirty="0">
              <a:solidFill>
                <a:srgbClr val="00B050"/>
              </a:solidFill>
              <a:ea typeface="+mn-lt"/>
              <a:cs typeface="+mn-lt"/>
            </a:endParaRP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Leverage the full screening history of patients to generate realistic fields</a:t>
            </a:r>
          </a:p>
          <a:p>
            <a:pPr marL="285750" indent="-285750">
              <a:buFont typeface="Arial"/>
              <a:buChar char="•"/>
            </a:pPr>
            <a:endParaRPr lang="en-US" sz="1600" b="1" dirty="0">
              <a:solidFill>
                <a:srgbClr val="00B050"/>
              </a:solidFill>
              <a:ea typeface="+mn-lt"/>
              <a:cs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B2DB8E-0E64-477F-8D5E-84B8ECE738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522" y="4714209"/>
            <a:ext cx="4430841" cy="11587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BEBBDA1-F863-42A4-93A0-DD5D47305B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774" y="4714209"/>
            <a:ext cx="850791" cy="1020439"/>
          </a:xfrm>
          <a:prstGeom prst="rect">
            <a:avLst/>
          </a:prstGeom>
        </p:spPr>
      </p:pic>
      <p:sp>
        <p:nvSpPr>
          <p:cNvPr id="42" name="Right Brace 41">
            <a:extLst>
              <a:ext uri="{FF2B5EF4-FFF2-40B4-BE49-F238E27FC236}">
                <a16:creationId xmlns:a16="http://schemas.microsoft.com/office/drawing/2014/main" id="{2B713A6B-04FC-40A7-A008-A4CD22C1B45D}"/>
              </a:ext>
            </a:extLst>
          </p:cNvPr>
          <p:cNvSpPr/>
          <p:nvPr/>
        </p:nvSpPr>
        <p:spPr>
          <a:xfrm rot="16200000">
            <a:off x="4626393" y="2343635"/>
            <a:ext cx="155448" cy="4294409"/>
          </a:xfrm>
          <a:prstGeom prst="rightBrace">
            <a:avLst/>
          </a:prstGeom>
          <a:noFill/>
          <a:ln w="28575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FBF8FF0-50FB-4778-99A8-63002C2977C1}"/>
              </a:ext>
            </a:extLst>
          </p:cNvPr>
          <p:cNvSpPr txBox="1"/>
          <p:nvPr/>
        </p:nvSpPr>
        <p:spPr>
          <a:xfrm>
            <a:off x="3170843" y="4052026"/>
            <a:ext cx="306654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Multiple acquisitions of the same patient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2F0BC31-7C01-4573-8C83-06489551C8BF}"/>
              </a:ext>
            </a:extLst>
          </p:cNvPr>
          <p:cNvCxnSpPr/>
          <p:nvPr/>
        </p:nvCxnSpPr>
        <p:spPr>
          <a:xfrm>
            <a:off x="7010400" y="5191125"/>
            <a:ext cx="733425" cy="0"/>
          </a:xfrm>
          <a:prstGeom prst="straightConnector1">
            <a:avLst/>
          </a:prstGeom>
          <a:noFill/>
          <a:ln w="28575">
            <a:solidFill>
              <a:schemeClr val="accent2"/>
            </a:solidFill>
            <a:miter lim="800000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A1033565-1D4C-41BB-86A1-F36E64340E79}"/>
              </a:ext>
            </a:extLst>
          </p:cNvPr>
          <p:cNvSpPr/>
          <p:nvPr/>
        </p:nvSpPr>
        <p:spPr>
          <a:xfrm>
            <a:off x="8029575" y="4638675"/>
            <a:ext cx="2324100" cy="123431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9F1B2B-191E-4BC9-947F-D72AED99A3D2}"/>
              </a:ext>
            </a:extLst>
          </p:cNvPr>
          <p:cNvSpPr txBox="1"/>
          <p:nvPr/>
        </p:nvSpPr>
        <p:spPr>
          <a:xfrm>
            <a:off x="8073015" y="4947429"/>
            <a:ext cx="223722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Design of a realistic transformation model</a:t>
            </a:r>
          </a:p>
        </p:txBody>
      </p:sp>
      <p:sp>
        <p:nvSpPr>
          <p:cNvPr id="48" name="Footer Placeholder 5">
            <a:extLst>
              <a:ext uri="{FF2B5EF4-FFF2-40B4-BE49-F238E27FC236}">
                <a16:creationId xmlns:a16="http://schemas.microsoft.com/office/drawing/2014/main" id="{FBFA8368-9B4E-4C64-887B-67002D93B67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12005" y="6432462"/>
            <a:ext cx="3229587" cy="182880"/>
          </a:xfrm>
        </p:spPr>
        <p:txBody>
          <a:bodyPr/>
          <a:lstStyle/>
          <a:p>
            <a:r>
              <a:rPr lang="en-US" dirty="0"/>
              <a:t>Data augmentation for breast cancer mass segmentation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F70E84-094F-E0B3-14D9-2B5B44F1BDA6}"/>
              </a:ext>
            </a:extLst>
          </p:cNvPr>
          <p:cNvSpPr/>
          <p:nvPr/>
        </p:nvSpPr>
        <p:spPr>
          <a:xfrm>
            <a:off x="405115" y="6285755"/>
            <a:ext cx="513144" cy="477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9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32" y="2099405"/>
            <a:ext cx="11085063" cy="1329595"/>
          </a:xfrm>
        </p:spPr>
        <p:txBody>
          <a:bodyPr/>
          <a:lstStyle/>
          <a:p>
            <a:r>
              <a:rPr lang="en-US" dirty="0"/>
              <a:t>Design of breast transformation models</a:t>
            </a:r>
          </a:p>
        </p:txBody>
      </p:sp>
    </p:spTree>
    <p:extLst>
      <p:ext uri="{BB962C8B-B14F-4D97-AF65-F5344CB8AC3E}">
        <p14:creationId xmlns:p14="http://schemas.microsoft.com/office/powerpoint/2010/main" val="1292513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A1FCF35D-31DA-468A-A980-8A20A5D478A5}"/>
              </a:ext>
            </a:extLst>
          </p:cNvPr>
          <p:cNvGrpSpPr>
            <a:grpSpLocks noChangeAspect="1"/>
          </p:cNvGrpSpPr>
          <p:nvPr/>
        </p:nvGrpSpPr>
        <p:grpSpPr>
          <a:xfrm>
            <a:off x="458319" y="126293"/>
            <a:ext cx="2719015" cy="2725539"/>
            <a:chOff x="3099816" y="-292608"/>
            <a:chExt cx="4805277" cy="4816807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D674391-5DC6-4679-90E0-24EC6E3E4A0D}"/>
                </a:ext>
              </a:extLst>
            </p:cNvPr>
            <p:cNvGrpSpPr/>
            <p:nvPr/>
          </p:nvGrpSpPr>
          <p:grpSpPr>
            <a:xfrm>
              <a:off x="3099816" y="-292608"/>
              <a:ext cx="4805277" cy="4800180"/>
              <a:chOff x="3099816" y="-292608"/>
              <a:chExt cx="4805277" cy="4800180"/>
            </a:xfrm>
          </p:grpSpPr>
          <p:pic>
            <p:nvPicPr>
              <p:cNvPr id="59" name="Picture 58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C28EF1CF-7D68-44FA-84B3-E73315CB63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0139" y="-268426"/>
                <a:ext cx="4538363" cy="4775998"/>
              </a:xfrm>
              <a:prstGeom prst="rect">
                <a:avLst/>
              </a:prstGeom>
            </p:spPr>
          </p:pic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5C3AF62-F99D-4A28-BFCD-6FEAD22E740A}"/>
                  </a:ext>
                </a:extLst>
              </p:cNvPr>
              <p:cNvSpPr/>
              <p:nvPr/>
            </p:nvSpPr>
            <p:spPr>
              <a:xfrm>
                <a:off x="3099816" y="-292608"/>
                <a:ext cx="4805277" cy="2478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7F18035-53DA-4DD6-9639-E5E517EB8870}"/>
                </a:ext>
              </a:extLst>
            </p:cNvPr>
            <p:cNvSpPr/>
            <p:nvPr/>
          </p:nvSpPr>
          <p:spPr>
            <a:xfrm>
              <a:off x="5297419" y="1954275"/>
              <a:ext cx="2607673" cy="25699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383B4AE8-2405-4EF9-BBC4-5D7DFF198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709" y="5298046"/>
            <a:ext cx="1918500" cy="51536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837BFF7-EE17-4216-8E3C-37699605242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640"/>
          <a:stretch/>
        </p:blipFill>
        <p:spPr>
          <a:xfrm>
            <a:off x="9546071" y="2662166"/>
            <a:ext cx="458441" cy="8059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A28791-982F-47B2-B097-402FB6A80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47" y="242658"/>
            <a:ext cx="11201400" cy="91440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Registration procedure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6D166-B5C4-48AD-B9B3-DFD86ADE8E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9A7073B-F132-B045-B7E2-C3507B12DDD9}" type="slidenum">
              <a:rPr lang="en-US" smtClean="0"/>
              <a:t>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8BC432-896D-446D-94DC-B4F9A822FB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45"/>
          <a:stretch/>
        </p:blipFill>
        <p:spPr>
          <a:xfrm>
            <a:off x="1890021" y="2990390"/>
            <a:ext cx="2701488" cy="1333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B52A0B-6CBE-48F0-B923-E55322A69B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27"/>
          <a:stretch/>
        </p:blipFill>
        <p:spPr>
          <a:xfrm>
            <a:off x="1850400" y="4562892"/>
            <a:ext cx="2735138" cy="13263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9070421-EFE8-468E-8BB8-BAAA8B0E661D}"/>
              </a:ext>
            </a:extLst>
          </p:cNvPr>
          <p:cNvSpPr txBox="1"/>
          <p:nvPr/>
        </p:nvSpPr>
        <p:spPr>
          <a:xfrm>
            <a:off x="7810345" y="2664888"/>
            <a:ext cx="3471452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sym typeface="Wingdings" panose="05000000000000000000" pitchFamily="2" charset="2"/>
              </a:rPr>
              <a:t> 583</a:t>
            </a:r>
            <a:r>
              <a:rPr lang="en-US" sz="1600" dirty="0">
                <a:solidFill>
                  <a:schemeClr val="accent2"/>
                </a:solidFill>
              </a:rPr>
              <a:t> MLO and CC transformation fields are extracted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83C221E-BE40-4DC5-BCED-77E4171B045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308" y="1984065"/>
            <a:ext cx="3855666" cy="47336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24C8E17-AA56-4834-9664-87CFBC1058F1}"/>
              </a:ext>
            </a:extLst>
          </p:cNvPr>
          <p:cNvSpPr/>
          <p:nvPr/>
        </p:nvSpPr>
        <p:spPr>
          <a:xfrm>
            <a:off x="7481472" y="2002918"/>
            <a:ext cx="283234" cy="364371"/>
          </a:xfrm>
          <a:prstGeom prst="rect">
            <a:avLst/>
          </a:prstGeom>
          <a:solidFill>
            <a:schemeClr val="accent1">
              <a:alpha val="1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FD88AE9-6625-4F98-A271-85E660994696}"/>
              </a:ext>
            </a:extLst>
          </p:cNvPr>
          <p:cNvSpPr/>
          <p:nvPr/>
        </p:nvSpPr>
        <p:spPr>
          <a:xfrm>
            <a:off x="7778240" y="2002918"/>
            <a:ext cx="283235" cy="364371"/>
          </a:xfrm>
          <a:prstGeom prst="rect">
            <a:avLst/>
          </a:prstGeom>
          <a:solidFill>
            <a:schemeClr val="accent6">
              <a:lumMod val="40000"/>
              <a:lumOff val="60000"/>
              <a:alpha val="18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rapezoid 28">
            <a:extLst>
              <a:ext uri="{FF2B5EF4-FFF2-40B4-BE49-F238E27FC236}">
                <a16:creationId xmlns:a16="http://schemas.microsoft.com/office/drawing/2014/main" id="{8CD39F1D-7717-452A-9FC7-2144A939F449}"/>
              </a:ext>
            </a:extLst>
          </p:cNvPr>
          <p:cNvSpPr/>
          <p:nvPr/>
        </p:nvSpPr>
        <p:spPr>
          <a:xfrm flipV="1">
            <a:off x="8348813" y="3636355"/>
            <a:ext cx="1182765" cy="712072"/>
          </a:xfrm>
          <a:prstGeom prst="trapezoid">
            <a:avLst>
              <a:gd name="adj" fmla="val 59286"/>
            </a:avLst>
          </a:prstGeom>
          <a:solidFill>
            <a:schemeClr val="accent4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CF4EC8-5679-474C-9AB8-22D0D886392F}"/>
              </a:ext>
            </a:extLst>
          </p:cNvPr>
          <p:cNvSpPr txBox="1"/>
          <p:nvPr/>
        </p:nvSpPr>
        <p:spPr>
          <a:xfrm>
            <a:off x="8625967" y="3684631"/>
            <a:ext cx="62845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PCA reduction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68519E-CCBC-4F2E-AFA6-94144DB79A2A}"/>
              </a:ext>
            </a:extLst>
          </p:cNvPr>
          <p:cNvSpPr txBox="1"/>
          <p:nvPr/>
        </p:nvSpPr>
        <p:spPr>
          <a:xfrm>
            <a:off x="8193705" y="4589809"/>
            <a:ext cx="149297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Reduced transformation model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E72FF02-A2A9-4E2F-8094-C39F05B6E09C}"/>
              </a:ext>
            </a:extLst>
          </p:cNvPr>
          <p:cNvCxnSpPr>
            <a:endCxn id="29" idx="2"/>
          </p:cNvCxnSpPr>
          <p:nvPr/>
        </p:nvCxnSpPr>
        <p:spPr>
          <a:xfrm>
            <a:off x="8940194" y="3429000"/>
            <a:ext cx="2" cy="207355"/>
          </a:xfrm>
          <a:prstGeom prst="straightConnector1">
            <a:avLst/>
          </a:prstGeom>
          <a:noFill/>
          <a:ln w="28575">
            <a:solidFill>
              <a:schemeClr val="accent2"/>
            </a:solidFill>
            <a:miter lim="800000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2794676-760F-4F02-A864-6821F65726F1}"/>
              </a:ext>
            </a:extLst>
          </p:cNvPr>
          <p:cNvCxnSpPr>
            <a:stCxn id="29" idx="0"/>
            <a:endCxn id="33" idx="0"/>
          </p:cNvCxnSpPr>
          <p:nvPr/>
        </p:nvCxnSpPr>
        <p:spPr>
          <a:xfrm flipH="1">
            <a:off x="8940193" y="4348427"/>
            <a:ext cx="3" cy="241382"/>
          </a:xfrm>
          <a:prstGeom prst="straightConnector1">
            <a:avLst/>
          </a:prstGeom>
          <a:noFill/>
          <a:ln w="28575">
            <a:solidFill>
              <a:schemeClr val="accent2"/>
            </a:solidFill>
            <a:miter lim="800000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4D2A3B5-5392-41F8-84E9-93102E05F810}"/>
              </a:ext>
            </a:extLst>
          </p:cNvPr>
          <p:cNvCxnSpPr>
            <a:cxnSpLocks/>
          </p:cNvCxnSpPr>
          <p:nvPr/>
        </p:nvCxnSpPr>
        <p:spPr>
          <a:xfrm flipH="1">
            <a:off x="8867385" y="5657850"/>
            <a:ext cx="72808" cy="429161"/>
          </a:xfrm>
          <a:prstGeom prst="straightConnector1">
            <a:avLst/>
          </a:prstGeom>
          <a:noFill/>
          <a:ln w="12700">
            <a:solidFill>
              <a:schemeClr val="accent2"/>
            </a:solidFill>
            <a:miter lim="800000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E4C5368-8A74-4A05-A6D5-4E3687F8D7A1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9220200" y="5719125"/>
            <a:ext cx="245030" cy="551754"/>
          </a:xfrm>
          <a:prstGeom prst="straightConnector1">
            <a:avLst/>
          </a:prstGeom>
          <a:noFill/>
          <a:ln w="12700">
            <a:solidFill>
              <a:schemeClr val="accent2"/>
            </a:solidFill>
            <a:miter lim="800000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A499340-BB35-4E57-9C33-730402D67D1F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9531578" y="5693605"/>
            <a:ext cx="230607" cy="195608"/>
          </a:xfrm>
          <a:prstGeom prst="straightConnector1">
            <a:avLst/>
          </a:prstGeom>
          <a:noFill/>
          <a:ln w="12700">
            <a:solidFill>
              <a:schemeClr val="accent2"/>
            </a:solidFill>
            <a:miter lim="800000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9ABF0F7-5516-45C8-B5A0-D1A322587DBE}"/>
              </a:ext>
            </a:extLst>
          </p:cNvPr>
          <p:cNvSpPr txBox="1"/>
          <p:nvPr/>
        </p:nvSpPr>
        <p:spPr>
          <a:xfrm>
            <a:off x="7919857" y="6055792"/>
            <a:ext cx="116057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Space component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FBF69F1-D702-46CF-B41E-919BEC73E9D6}"/>
              </a:ext>
            </a:extLst>
          </p:cNvPr>
          <p:cNvSpPr txBox="1"/>
          <p:nvPr/>
        </p:nvSpPr>
        <p:spPr>
          <a:xfrm>
            <a:off x="8844868" y="6270879"/>
            <a:ext cx="124072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Patient component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6F730A9-CAC2-49DB-A8F4-2B4F626DF587}"/>
              </a:ext>
            </a:extLst>
          </p:cNvPr>
          <p:cNvSpPr txBox="1"/>
          <p:nvPr/>
        </p:nvSpPr>
        <p:spPr>
          <a:xfrm>
            <a:off x="9414333" y="5889213"/>
            <a:ext cx="69570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Eigenvalue</a:t>
            </a:r>
          </a:p>
        </p:txBody>
      </p:sp>
      <p:sp>
        <p:nvSpPr>
          <p:cNvPr id="43" name="Footer Placeholder 5">
            <a:extLst>
              <a:ext uri="{FF2B5EF4-FFF2-40B4-BE49-F238E27FC236}">
                <a16:creationId xmlns:a16="http://schemas.microsoft.com/office/drawing/2014/main" id="{5B79304C-41CB-4822-BB90-50EAE8E73A6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12005" y="6432462"/>
            <a:ext cx="3229587" cy="182880"/>
          </a:xfrm>
        </p:spPr>
        <p:txBody>
          <a:bodyPr/>
          <a:lstStyle/>
          <a:p>
            <a:r>
              <a:rPr lang="en-US" dirty="0"/>
              <a:t>Data augmentation for breast cancer mass segmentation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A99BD54-107E-45F3-AA91-71069EA24F8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8" t="66521"/>
          <a:stretch/>
        </p:blipFill>
        <p:spPr>
          <a:xfrm>
            <a:off x="4829347" y="4551408"/>
            <a:ext cx="1321397" cy="131478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1B36654-4149-4B80-AE42-A377C48FDF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78" t="66522" r="1"/>
          <a:stretch/>
        </p:blipFill>
        <p:spPr>
          <a:xfrm>
            <a:off x="4829347" y="3009104"/>
            <a:ext cx="1291878" cy="1314785"/>
          </a:xfrm>
          <a:prstGeom prst="rect">
            <a:avLst/>
          </a:prstGeom>
        </p:spPr>
      </p:pic>
      <p:sp>
        <p:nvSpPr>
          <p:cNvPr id="48" name="TextBox 6">
            <a:extLst>
              <a:ext uri="{FF2B5EF4-FFF2-40B4-BE49-F238E27FC236}">
                <a16:creationId xmlns:a16="http://schemas.microsoft.com/office/drawing/2014/main" id="{C04C6F9E-72EA-438F-BCB0-DFEC5DBFA22B}"/>
              </a:ext>
            </a:extLst>
          </p:cNvPr>
          <p:cNvSpPr txBox="1"/>
          <p:nvPr/>
        </p:nvSpPr>
        <p:spPr>
          <a:xfrm>
            <a:off x="6930768" y="1083957"/>
            <a:ext cx="496713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Real </a:t>
            </a:r>
            <a:r>
              <a:rPr lang="en-US" b="1" dirty="0">
                <a:solidFill>
                  <a:schemeClr val="accent1"/>
                </a:solidFill>
              </a:rPr>
              <a:t>geometrical transforms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and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intensity transforms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measured on 583 patients with priors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9047FE3-5316-4F1E-8BD5-381F6A6B450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98" r="50832" b="33704"/>
          <a:stretch/>
        </p:blipFill>
        <p:spPr>
          <a:xfrm>
            <a:off x="416781" y="4572262"/>
            <a:ext cx="1344795" cy="128020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7A853C8-93F8-4710-8259-588D79E85F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3" r="49854" b="33705"/>
          <a:stretch/>
        </p:blipFill>
        <p:spPr>
          <a:xfrm>
            <a:off x="449615" y="2943370"/>
            <a:ext cx="1354681" cy="1292545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5FE89205-7BF4-4389-A78A-6AFB051ED265}"/>
              </a:ext>
            </a:extLst>
          </p:cNvPr>
          <p:cNvGrpSpPr>
            <a:grpSpLocks noChangeAspect="1"/>
          </p:cNvGrpSpPr>
          <p:nvPr/>
        </p:nvGrpSpPr>
        <p:grpSpPr>
          <a:xfrm>
            <a:off x="1845515" y="1066971"/>
            <a:ext cx="4547518" cy="1817146"/>
            <a:chOff x="7004823" y="972292"/>
            <a:chExt cx="4885189" cy="1952076"/>
          </a:xfrm>
        </p:grpSpPr>
        <p:pic>
          <p:nvPicPr>
            <p:cNvPr id="62" name="Picture 61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19280944-EE63-4D59-BEAE-0E31F68646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66390"/>
            <a:stretch/>
          </p:blipFill>
          <p:spPr>
            <a:xfrm>
              <a:off x="10118790" y="1511955"/>
              <a:ext cx="1445383" cy="1412413"/>
            </a:xfrm>
            <a:prstGeom prst="rect">
              <a:avLst/>
            </a:prstGeom>
          </p:spPr>
        </p:pic>
        <p:pic>
          <p:nvPicPr>
            <p:cNvPr id="63" name="Picture 62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D7704CF6-D30E-4EC6-A90A-AFB9B3F521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390"/>
            <a:stretch/>
          </p:blipFill>
          <p:spPr>
            <a:xfrm>
              <a:off x="7004823" y="1440879"/>
              <a:ext cx="3030352" cy="1480613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204EA53-26E5-489E-9AB9-28CEB996A298}"/>
                </a:ext>
              </a:extLst>
            </p:cNvPr>
            <p:cNvSpPr txBox="1"/>
            <p:nvPr/>
          </p:nvSpPr>
          <p:spPr>
            <a:xfrm>
              <a:off x="7535775" y="990539"/>
              <a:ext cx="198481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4">
                      <a:lumMod val="75000"/>
                      <a:lumOff val="25000"/>
                    </a:schemeClr>
                  </a:solidFill>
                  <a:sym typeface="Wingdings" panose="05000000000000000000" pitchFamily="2" charset="2"/>
                </a:rPr>
                <a:t>Measured kinematics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0CD9E40-424E-465F-AFC0-1517B83FE77D}"/>
                </a:ext>
              </a:extLst>
            </p:cNvPr>
            <p:cNvSpPr txBox="1"/>
            <p:nvPr/>
          </p:nvSpPr>
          <p:spPr>
            <a:xfrm>
              <a:off x="9905195" y="972292"/>
              <a:ext cx="1984817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>
                      <a:lumMod val="75000"/>
                    </a:schemeClr>
                  </a:solidFill>
                  <a:sym typeface="Wingdings" panose="05000000000000000000" pitchFamily="2" charset="2"/>
                </a:rPr>
                <a:t>Intensity correction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5C59CA63-D583-495C-9BD3-C681ACC70361}"/>
                </a:ext>
              </a:extLst>
            </p:cNvPr>
            <p:cNvCxnSpPr/>
            <p:nvPr/>
          </p:nvCxnSpPr>
          <p:spPr>
            <a:xfrm>
              <a:off x="7402483" y="2643188"/>
              <a:ext cx="481012" cy="0"/>
            </a:xfrm>
            <a:prstGeom prst="straightConnector1">
              <a:avLst/>
            </a:prstGeom>
            <a:noFill/>
            <a:ln w="28575">
              <a:solidFill>
                <a:schemeClr val="accent2"/>
              </a:solidFill>
              <a:miter lim="800000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6F8AA80-E5AD-45F0-9B79-233FBCC584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59328" y="2181185"/>
              <a:ext cx="0" cy="498893"/>
            </a:xfrm>
            <a:prstGeom prst="straightConnector1">
              <a:avLst/>
            </a:prstGeom>
            <a:noFill/>
            <a:ln w="28575">
              <a:solidFill>
                <a:schemeClr val="accent2"/>
              </a:solidFill>
              <a:miter lim="800000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F829EE5-82DA-41C6-AE8D-5F86A952FA9F}"/>
              </a:ext>
            </a:extLst>
          </p:cNvPr>
          <p:cNvSpPr/>
          <p:nvPr/>
        </p:nvSpPr>
        <p:spPr>
          <a:xfrm>
            <a:off x="4731278" y="1390006"/>
            <a:ext cx="1475891" cy="4496552"/>
          </a:xfrm>
          <a:prstGeom prst="rect">
            <a:avLst/>
          </a:prstGeom>
          <a:solidFill>
            <a:schemeClr val="accent6">
              <a:lumMod val="40000"/>
              <a:lumOff val="60000"/>
              <a:alpha val="18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279407E-25F9-40F5-8A13-4F2813CA52D3}"/>
              </a:ext>
            </a:extLst>
          </p:cNvPr>
          <p:cNvCxnSpPr/>
          <p:nvPr/>
        </p:nvCxnSpPr>
        <p:spPr>
          <a:xfrm>
            <a:off x="2215689" y="4087209"/>
            <a:ext cx="447764" cy="0"/>
          </a:xfrm>
          <a:prstGeom prst="straightConnector1">
            <a:avLst/>
          </a:prstGeom>
          <a:noFill/>
          <a:ln w="28575">
            <a:solidFill>
              <a:schemeClr val="accent2"/>
            </a:solidFill>
            <a:miter lim="800000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CCFDA29-3130-4C3B-A65B-0377AC9070D3}"/>
              </a:ext>
            </a:extLst>
          </p:cNvPr>
          <p:cNvCxnSpPr>
            <a:cxnSpLocks/>
          </p:cNvCxnSpPr>
          <p:nvPr/>
        </p:nvCxnSpPr>
        <p:spPr>
          <a:xfrm flipV="1">
            <a:off x="3571835" y="3657140"/>
            <a:ext cx="0" cy="464409"/>
          </a:xfrm>
          <a:prstGeom prst="straightConnector1">
            <a:avLst/>
          </a:prstGeom>
          <a:noFill/>
          <a:ln w="28575">
            <a:solidFill>
              <a:schemeClr val="accent2"/>
            </a:solidFill>
            <a:miter lim="800000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32D55F0-3E16-423D-B1C2-69F1DA1679E7}"/>
              </a:ext>
            </a:extLst>
          </p:cNvPr>
          <p:cNvCxnSpPr/>
          <p:nvPr/>
        </p:nvCxnSpPr>
        <p:spPr>
          <a:xfrm>
            <a:off x="2115885" y="5656121"/>
            <a:ext cx="447764" cy="0"/>
          </a:xfrm>
          <a:prstGeom prst="straightConnector1">
            <a:avLst/>
          </a:prstGeom>
          <a:noFill/>
          <a:ln w="28575">
            <a:solidFill>
              <a:schemeClr val="accent2"/>
            </a:solidFill>
            <a:miter lim="800000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D83EEBE-B3F6-446F-8F4E-9DC96DF89B0A}"/>
              </a:ext>
            </a:extLst>
          </p:cNvPr>
          <p:cNvCxnSpPr>
            <a:cxnSpLocks/>
          </p:cNvCxnSpPr>
          <p:nvPr/>
        </p:nvCxnSpPr>
        <p:spPr>
          <a:xfrm flipV="1">
            <a:off x="3472031" y="5226052"/>
            <a:ext cx="0" cy="464409"/>
          </a:xfrm>
          <a:prstGeom prst="straightConnector1">
            <a:avLst/>
          </a:prstGeom>
          <a:noFill/>
          <a:ln w="28575">
            <a:solidFill>
              <a:schemeClr val="accent2"/>
            </a:solidFill>
            <a:miter lim="800000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F2A8FE9-905F-43F1-9128-106086399FAA}"/>
              </a:ext>
            </a:extLst>
          </p:cNvPr>
          <p:cNvSpPr/>
          <p:nvPr/>
        </p:nvSpPr>
        <p:spPr>
          <a:xfrm>
            <a:off x="1761576" y="1392126"/>
            <a:ext cx="2893668" cy="4469959"/>
          </a:xfrm>
          <a:prstGeom prst="rect">
            <a:avLst/>
          </a:prstGeom>
          <a:solidFill>
            <a:schemeClr val="accent1">
              <a:alpha val="1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CA00352-5F1B-4C9E-BC44-B38BE51B2ECF}"/>
              </a:ext>
            </a:extLst>
          </p:cNvPr>
          <p:cNvCxnSpPr>
            <a:cxnSpLocks/>
          </p:cNvCxnSpPr>
          <p:nvPr/>
        </p:nvCxnSpPr>
        <p:spPr>
          <a:xfrm flipH="1">
            <a:off x="7537940" y="5656121"/>
            <a:ext cx="684639" cy="701681"/>
          </a:xfrm>
          <a:prstGeom prst="straightConnector1">
            <a:avLst/>
          </a:prstGeom>
          <a:noFill/>
          <a:ln w="12700">
            <a:solidFill>
              <a:schemeClr val="accent2"/>
            </a:solidFill>
            <a:miter lim="800000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D99E663-A606-4BD6-9864-B1F5CFBBDA5C}"/>
              </a:ext>
            </a:extLst>
          </p:cNvPr>
          <p:cNvSpPr txBox="1"/>
          <p:nvPr/>
        </p:nvSpPr>
        <p:spPr>
          <a:xfrm>
            <a:off x="7183508" y="6382917"/>
            <a:ext cx="66845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Mean field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AA2E65-85AA-92AE-106D-37BE1F164DD1}"/>
              </a:ext>
            </a:extLst>
          </p:cNvPr>
          <p:cNvSpPr/>
          <p:nvPr/>
        </p:nvSpPr>
        <p:spPr>
          <a:xfrm>
            <a:off x="405115" y="6285755"/>
            <a:ext cx="513144" cy="477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104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831DF4-4962-49D3-9615-59DEEEB8C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1519"/>
            <a:ext cx="2628879" cy="7061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A28791-982F-47B2-B097-402FB6A80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47" y="242658"/>
            <a:ext cx="11201400" cy="91440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Reduced transformation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6D166-B5C4-48AD-B9B3-DFD86ADE8E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9A7073B-F132-B045-B7E2-C3507B12DDD9}" type="slidenum">
              <a:rPr lang="en-US" smtClean="0"/>
              <a:t>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E731E7-5EDC-4C86-9696-F098DB8B17BB}"/>
              </a:ext>
            </a:extLst>
          </p:cNvPr>
          <p:cNvSpPr/>
          <p:nvPr/>
        </p:nvSpPr>
        <p:spPr>
          <a:xfrm>
            <a:off x="266747" y="88691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Example of the first CC spatial modes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5F43E4-CDD1-43DA-A600-4CAC6CD07F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72" r="25763"/>
          <a:stretch/>
        </p:blipFill>
        <p:spPr>
          <a:xfrm>
            <a:off x="4006392" y="723771"/>
            <a:ext cx="353678" cy="8059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936EBC-ED6B-4540-ADD6-51E3AE503563}"/>
              </a:ext>
            </a:extLst>
          </p:cNvPr>
          <p:cNvSpPr txBox="1"/>
          <p:nvPr/>
        </p:nvSpPr>
        <p:spPr>
          <a:xfrm>
            <a:off x="8274419" y="4634718"/>
            <a:ext cx="3000386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The complete space is composed of 24 dimensions,</a:t>
            </a:r>
          </a:p>
          <a:p>
            <a:r>
              <a:rPr lang="en-US" sz="1600" b="1" dirty="0">
                <a:solidFill>
                  <a:schemeClr val="accent2"/>
                </a:solidFill>
                <a:sym typeface="Wingdings" panose="05000000000000000000" pitchFamily="2" charset="2"/>
              </a:rPr>
              <a:t></a:t>
            </a:r>
            <a:r>
              <a:rPr lang="en-US" sz="1600" b="1" i="1" dirty="0">
                <a:solidFill>
                  <a:schemeClr val="accent2"/>
                </a:solidFill>
                <a:sym typeface="Wingdings" panose="05000000000000000000" pitchFamily="2" charset="2"/>
              </a:rPr>
              <a:t> </a:t>
            </a:r>
            <a:r>
              <a:rPr lang="en-US" sz="1600" b="1" i="1" dirty="0" err="1">
                <a:solidFill>
                  <a:schemeClr val="accent2"/>
                </a:solidFill>
                <a:sym typeface="Wingdings" panose="05000000000000000000" pitchFamily="2" charset="2"/>
              </a:rPr>
              <a:t>n</a:t>
            </a:r>
            <a:r>
              <a:rPr lang="en-US" sz="1600" b="1" i="1" baseline="-25000" dirty="0" err="1">
                <a:solidFill>
                  <a:schemeClr val="accent2"/>
                </a:solidFill>
                <a:sym typeface="Wingdings" panose="05000000000000000000" pitchFamily="2" charset="2"/>
              </a:rPr>
              <a:t>c</a:t>
            </a:r>
            <a:r>
              <a:rPr lang="en-US" sz="1600" b="1" i="1" dirty="0">
                <a:solidFill>
                  <a:schemeClr val="accent2"/>
                </a:solidFill>
                <a:sym typeface="Wingdings" panose="05000000000000000000" pitchFamily="2" charset="2"/>
              </a:rPr>
              <a:t> </a:t>
            </a:r>
            <a:r>
              <a:rPr lang="en-US" sz="1600" b="1" dirty="0">
                <a:solidFill>
                  <a:schemeClr val="accent2"/>
                </a:solidFill>
                <a:sym typeface="Wingdings" panose="05000000000000000000" pitchFamily="2" charset="2"/>
              </a:rPr>
              <a:t>= 6 components are selected for the reduced model</a:t>
            </a:r>
            <a:endParaRPr lang="en-US" sz="1600" b="1" dirty="0">
              <a:solidFill>
                <a:schemeClr val="accent2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094CE9-E77D-4055-B588-97BAE8330E78}"/>
              </a:ext>
            </a:extLst>
          </p:cNvPr>
          <p:cNvGrpSpPr/>
          <p:nvPr/>
        </p:nvGrpSpPr>
        <p:grpSpPr>
          <a:xfrm>
            <a:off x="7429472" y="1832449"/>
            <a:ext cx="4301202" cy="2315391"/>
            <a:chOff x="7576571" y="2695711"/>
            <a:chExt cx="4301202" cy="2315391"/>
          </a:xfrm>
        </p:grpSpPr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20548130-9552-4B26-8F0E-1FA78A91F2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562"/>
            <a:stretch/>
          </p:blipFill>
          <p:spPr>
            <a:xfrm>
              <a:off x="7576571" y="2695711"/>
              <a:ext cx="3141706" cy="2315391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6DB5B78-1134-433E-ABFF-EC25E3F85F38}"/>
                </a:ext>
              </a:extLst>
            </p:cNvPr>
            <p:cNvCxnSpPr/>
            <p:nvPr/>
          </p:nvCxnSpPr>
          <p:spPr>
            <a:xfrm>
              <a:off x="7965649" y="4685122"/>
              <a:ext cx="3912124" cy="0"/>
            </a:xfrm>
            <a:prstGeom prst="straightConnector1">
              <a:avLst/>
            </a:prstGeom>
            <a:noFill/>
            <a:ln w="28575">
              <a:solidFill>
                <a:schemeClr val="accent2"/>
              </a:solidFill>
              <a:miter lim="800000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A87362-B136-44F7-9103-4CC1AC07E36C}"/>
                </a:ext>
              </a:extLst>
            </p:cNvPr>
            <p:cNvSpPr txBox="1"/>
            <p:nvPr/>
          </p:nvSpPr>
          <p:spPr>
            <a:xfrm>
              <a:off x="10867618" y="4461291"/>
              <a:ext cx="86081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dirty="0">
                  <a:solidFill>
                    <a:schemeClr val="accent2"/>
                  </a:solidFill>
                </a:rPr>
                <a:t>24 dimensions</a:t>
              </a: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BB48193-82A7-48B0-897A-912124F0C6C8}"/>
              </a:ext>
            </a:extLst>
          </p:cNvPr>
          <p:cNvCxnSpPr>
            <a:cxnSpLocks/>
          </p:cNvCxnSpPr>
          <p:nvPr/>
        </p:nvCxnSpPr>
        <p:spPr>
          <a:xfrm flipH="1" flipV="1">
            <a:off x="9036597" y="3429000"/>
            <a:ext cx="1" cy="392860"/>
          </a:xfrm>
          <a:prstGeom prst="line">
            <a:avLst/>
          </a:prstGeom>
          <a:noFill/>
          <a:ln w="63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3DFAC6C-5E66-4799-A97A-E8FDE47717CA}"/>
              </a:ext>
            </a:extLst>
          </p:cNvPr>
          <p:cNvSpPr txBox="1"/>
          <p:nvPr/>
        </p:nvSpPr>
        <p:spPr>
          <a:xfrm>
            <a:off x="8655162" y="3036140"/>
            <a:ext cx="762869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Chosen truncation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00BB7B2-DF02-407F-876E-FF1FF90953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352" y="1687422"/>
            <a:ext cx="3498055" cy="18585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AF13F2B-5EEA-497D-8581-6B29E1A94BB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3706"/>
            <a:ext cx="3483448" cy="183666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55C1C8E-D9B2-4656-910A-3CEFE582CDA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608" y="3751880"/>
            <a:ext cx="3494403" cy="18403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A39C7D6-156D-438C-88EA-0D86552DE2B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7422"/>
            <a:ext cx="3505357" cy="1829359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9A7DD30-0ABE-4856-9EE3-8FF97E86E03E}"/>
              </a:ext>
            </a:extLst>
          </p:cNvPr>
          <p:cNvCxnSpPr>
            <a:cxnSpLocks/>
          </p:cNvCxnSpPr>
          <p:nvPr/>
        </p:nvCxnSpPr>
        <p:spPr>
          <a:xfrm flipH="1">
            <a:off x="7074407" y="729857"/>
            <a:ext cx="766083" cy="753180"/>
          </a:xfrm>
          <a:prstGeom prst="straightConnector1">
            <a:avLst/>
          </a:prstGeom>
          <a:noFill/>
          <a:ln w="28575">
            <a:solidFill>
              <a:schemeClr val="accent2"/>
            </a:solidFill>
            <a:miter lim="800000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B8A3FF2-8A38-4AF2-861E-012D15D1552A}"/>
              </a:ext>
            </a:extLst>
          </p:cNvPr>
          <p:cNvSpPr/>
          <p:nvPr/>
        </p:nvSpPr>
        <p:spPr>
          <a:xfrm>
            <a:off x="7658589" y="332618"/>
            <a:ext cx="396226" cy="379954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ooter Placeholder 5">
            <a:extLst>
              <a:ext uri="{FF2B5EF4-FFF2-40B4-BE49-F238E27FC236}">
                <a16:creationId xmlns:a16="http://schemas.microsoft.com/office/drawing/2014/main" id="{461DFE76-44EB-4A8C-BC3F-36D4F38A042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12005" y="6432462"/>
            <a:ext cx="3229587" cy="182880"/>
          </a:xfrm>
        </p:spPr>
        <p:txBody>
          <a:bodyPr/>
          <a:lstStyle/>
          <a:p>
            <a:r>
              <a:rPr lang="en-US" dirty="0"/>
              <a:t>Data augmentation for breast cancer mass segmentation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A4EA06D-850A-4783-9822-EDF196193991}"/>
              </a:ext>
            </a:extLst>
          </p:cNvPr>
          <p:cNvSpPr/>
          <p:nvPr/>
        </p:nvSpPr>
        <p:spPr>
          <a:xfrm>
            <a:off x="7403301" y="5859770"/>
            <a:ext cx="46850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Note that similar method is applied on MLO results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96CC3D1-0C68-4EE0-8E05-C8C2D3538D2F}"/>
              </a:ext>
            </a:extLst>
          </p:cNvPr>
          <p:cNvCxnSpPr>
            <a:cxnSpLocks/>
          </p:cNvCxnSpPr>
          <p:nvPr/>
        </p:nvCxnSpPr>
        <p:spPr>
          <a:xfrm>
            <a:off x="8542422" y="712572"/>
            <a:ext cx="112740" cy="1003846"/>
          </a:xfrm>
          <a:prstGeom prst="straightConnector1">
            <a:avLst/>
          </a:prstGeom>
          <a:noFill/>
          <a:ln w="28575">
            <a:solidFill>
              <a:schemeClr val="accent2"/>
            </a:solidFill>
            <a:miter lim="800000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23EC000-196B-F556-BD51-842B4001F154}"/>
              </a:ext>
            </a:extLst>
          </p:cNvPr>
          <p:cNvSpPr/>
          <p:nvPr/>
        </p:nvSpPr>
        <p:spPr>
          <a:xfrm>
            <a:off x="405115" y="6285755"/>
            <a:ext cx="513144" cy="477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670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6D166-B5C4-48AD-B9B3-DFD86ADE8E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9A7073B-F132-B045-B7E2-C3507B12DDD9}" type="slidenum">
              <a:rPr lang="en-US" smtClean="0"/>
              <a:t>7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E731E7-5EDC-4C86-9696-F098DB8B17BB}"/>
              </a:ext>
            </a:extLst>
          </p:cNvPr>
          <p:cNvSpPr/>
          <p:nvPr/>
        </p:nvSpPr>
        <p:spPr>
          <a:xfrm>
            <a:off x="266747" y="88691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Example of the first CC spatial modes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5F43E4-CDD1-43DA-A600-4CAC6CD07F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72" r="25763"/>
          <a:stretch/>
        </p:blipFill>
        <p:spPr>
          <a:xfrm>
            <a:off x="4006392" y="723771"/>
            <a:ext cx="353678" cy="80598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C094CE9-E77D-4055-B588-97BAE8330E78}"/>
              </a:ext>
            </a:extLst>
          </p:cNvPr>
          <p:cNvGrpSpPr/>
          <p:nvPr/>
        </p:nvGrpSpPr>
        <p:grpSpPr>
          <a:xfrm>
            <a:off x="7429472" y="1832449"/>
            <a:ext cx="4301202" cy="2315391"/>
            <a:chOff x="7576571" y="2695711"/>
            <a:chExt cx="4301202" cy="2315391"/>
          </a:xfrm>
        </p:grpSpPr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20548130-9552-4B26-8F0E-1FA78A91F2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562"/>
            <a:stretch/>
          </p:blipFill>
          <p:spPr>
            <a:xfrm>
              <a:off x="7576571" y="2695711"/>
              <a:ext cx="3141706" cy="2315391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6DB5B78-1134-433E-ABFF-EC25E3F85F38}"/>
                </a:ext>
              </a:extLst>
            </p:cNvPr>
            <p:cNvCxnSpPr/>
            <p:nvPr/>
          </p:nvCxnSpPr>
          <p:spPr>
            <a:xfrm>
              <a:off x="7965649" y="4685122"/>
              <a:ext cx="3912124" cy="0"/>
            </a:xfrm>
            <a:prstGeom prst="straightConnector1">
              <a:avLst/>
            </a:prstGeom>
            <a:noFill/>
            <a:ln w="28575">
              <a:solidFill>
                <a:schemeClr val="accent2"/>
              </a:solidFill>
              <a:miter lim="800000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A87362-B136-44F7-9103-4CC1AC07E36C}"/>
                </a:ext>
              </a:extLst>
            </p:cNvPr>
            <p:cNvSpPr txBox="1"/>
            <p:nvPr/>
          </p:nvSpPr>
          <p:spPr>
            <a:xfrm>
              <a:off x="10867618" y="4461291"/>
              <a:ext cx="86081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dirty="0">
                  <a:solidFill>
                    <a:schemeClr val="accent2"/>
                  </a:solidFill>
                </a:rPr>
                <a:t>24 dimensions</a:t>
              </a: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BB48193-82A7-48B0-897A-912124F0C6C8}"/>
              </a:ext>
            </a:extLst>
          </p:cNvPr>
          <p:cNvCxnSpPr>
            <a:cxnSpLocks/>
          </p:cNvCxnSpPr>
          <p:nvPr/>
        </p:nvCxnSpPr>
        <p:spPr>
          <a:xfrm flipH="1" flipV="1">
            <a:off x="9036597" y="3429000"/>
            <a:ext cx="1" cy="392860"/>
          </a:xfrm>
          <a:prstGeom prst="line">
            <a:avLst/>
          </a:prstGeom>
          <a:noFill/>
          <a:ln w="63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3DFAC6C-5E66-4799-A97A-E8FDE47717CA}"/>
              </a:ext>
            </a:extLst>
          </p:cNvPr>
          <p:cNvSpPr txBox="1"/>
          <p:nvPr/>
        </p:nvSpPr>
        <p:spPr>
          <a:xfrm>
            <a:off x="8655162" y="3036140"/>
            <a:ext cx="762869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Chosen truncation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00BB7B2-DF02-407F-876E-FF1FF90953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352" y="1687422"/>
            <a:ext cx="3498055" cy="18585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AF13F2B-5EEA-497D-8581-6B29E1A94B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3706"/>
            <a:ext cx="3483448" cy="183666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55C1C8E-D9B2-4656-910A-3CEFE582CDA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608" y="3751880"/>
            <a:ext cx="3494403" cy="18403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A39C7D6-156D-438C-88EA-0D86552DE2B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7422"/>
            <a:ext cx="3505357" cy="182935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25FD7B5-A6A6-4B1B-B43A-1F7F7FB3FC10}"/>
              </a:ext>
            </a:extLst>
          </p:cNvPr>
          <p:cNvSpPr txBox="1"/>
          <p:nvPr/>
        </p:nvSpPr>
        <p:spPr>
          <a:xfrm>
            <a:off x="4596946" y="1359921"/>
            <a:ext cx="1670329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Zoom like mode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7AB09A-A484-4EB5-ACE6-69B7A83830C7}"/>
              </a:ext>
            </a:extLst>
          </p:cNvPr>
          <p:cNvSpPr txBox="1"/>
          <p:nvPr/>
        </p:nvSpPr>
        <p:spPr>
          <a:xfrm>
            <a:off x="4166257" y="5690815"/>
            <a:ext cx="2157544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b="1" dirty="0">
                <a:solidFill>
                  <a:schemeClr val="accent2"/>
                </a:solidFill>
              </a:rPr>
              <a:t>Rotation like mode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D25A3D9-57A7-4EE6-9AFD-C62145FD4621}"/>
              </a:ext>
            </a:extLst>
          </p:cNvPr>
          <p:cNvSpPr/>
          <p:nvPr/>
        </p:nvSpPr>
        <p:spPr>
          <a:xfrm>
            <a:off x="3519844" y="3783495"/>
            <a:ext cx="3554563" cy="186628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453D0F1-F932-4C51-9572-A635BAE62B63}"/>
              </a:ext>
            </a:extLst>
          </p:cNvPr>
          <p:cNvSpPr/>
          <p:nvPr/>
        </p:nvSpPr>
        <p:spPr>
          <a:xfrm>
            <a:off x="3519844" y="1716418"/>
            <a:ext cx="3554563" cy="186628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10C8D13-DD86-4FEC-A54D-B8F960EE3E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211519"/>
            <a:ext cx="2628879" cy="706198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827A194-B57B-460D-8A2E-BD82C4EBC266}"/>
              </a:ext>
            </a:extLst>
          </p:cNvPr>
          <p:cNvCxnSpPr>
            <a:cxnSpLocks/>
          </p:cNvCxnSpPr>
          <p:nvPr/>
        </p:nvCxnSpPr>
        <p:spPr>
          <a:xfrm flipH="1">
            <a:off x="7074407" y="729857"/>
            <a:ext cx="766083" cy="753180"/>
          </a:xfrm>
          <a:prstGeom prst="straightConnector1">
            <a:avLst/>
          </a:prstGeom>
          <a:noFill/>
          <a:ln w="28575">
            <a:solidFill>
              <a:schemeClr val="accent2"/>
            </a:solidFill>
            <a:miter lim="800000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8472F77-49D8-41F2-AC57-22B62425C5AE}"/>
              </a:ext>
            </a:extLst>
          </p:cNvPr>
          <p:cNvSpPr/>
          <p:nvPr/>
        </p:nvSpPr>
        <p:spPr>
          <a:xfrm>
            <a:off x="7658589" y="332618"/>
            <a:ext cx="396226" cy="379954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5">
            <a:extLst>
              <a:ext uri="{FF2B5EF4-FFF2-40B4-BE49-F238E27FC236}">
                <a16:creationId xmlns:a16="http://schemas.microsoft.com/office/drawing/2014/main" id="{B738E815-43E0-4E30-B3A5-9FE32B283AD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12005" y="6432462"/>
            <a:ext cx="3229587" cy="182880"/>
          </a:xfrm>
        </p:spPr>
        <p:txBody>
          <a:bodyPr/>
          <a:lstStyle/>
          <a:p>
            <a:r>
              <a:rPr lang="en-US" dirty="0"/>
              <a:t>Data augmentation for breast cancer mass segmentation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289113C-DE9F-475B-9766-0538CB4AC9D8}"/>
              </a:ext>
            </a:extLst>
          </p:cNvPr>
          <p:cNvSpPr/>
          <p:nvPr/>
        </p:nvSpPr>
        <p:spPr>
          <a:xfrm>
            <a:off x="7403301" y="5859770"/>
            <a:ext cx="4788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Note that similar method is applied on MLO results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C9AD75FC-90DB-487F-8B53-C636DE7B563E}"/>
              </a:ext>
            </a:extLst>
          </p:cNvPr>
          <p:cNvSpPr txBox="1">
            <a:spLocks/>
          </p:cNvSpPr>
          <p:nvPr/>
        </p:nvSpPr>
        <p:spPr>
          <a:xfrm>
            <a:off x="266747" y="242658"/>
            <a:ext cx="11201400" cy="914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2">
                    <a:lumMod val="10000"/>
                  </a:schemeClr>
                </a:solidFill>
              </a:rPr>
              <a:t>Reduced transformation model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086D11-670B-440B-8B42-B6E1E115CA09}"/>
              </a:ext>
            </a:extLst>
          </p:cNvPr>
          <p:cNvSpPr txBox="1"/>
          <p:nvPr/>
        </p:nvSpPr>
        <p:spPr>
          <a:xfrm>
            <a:off x="8274419" y="4634718"/>
            <a:ext cx="3000386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The complete space is composed of 24 dimensions,</a:t>
            </a:r>
          </a:p>
          <a:p>
            <a:r>
              <a:rPr lang="en-US" sz="1600" b="1" dirty="0">
                <a:solidFill>
                  <a:schemeClr val="accent2"/>
                </a:solidFill>
                <a:sym typeface="Wingdings" panose="05000000000000000000" pitchFamily="2" charset="2"/>
              </a:rPr>
              <a:t></a:t>
            </a:r>
            <a:r>
              <a:rPr lang="en-US" sz="1600" b="1" i="1" dirty="0">
                <a:solidFill>
                  <a:schemeClr val="accent2"/>
                </a:solidFill>
                <a:sym typeface="Wingdings" panose="05000000000000000000" pitchFamily="2" charset="2"/>
              </a:rPr>
              <a:t> </a:t>
            </a:r>
            <a:r>
              <a:rPr lang="en-US" sz="1600" b="1" i="1" dirty="0" err="1">
                <a:solidFill>
                  <a:schemeClr val="accent2"/>
                </a:solidFill>
                <a:sym typeface="Wingdings" panose="05000000000000000000" pitchFamily="2" charset="2"/>
              </a:rPr>
              <a:t>n</a:t>
            </a:r>
            <a:r>
              <a:rPr lang="en-US" sz="1600" b="1" i="1" baseline="-25000" dirty="0" err="1">
                <a:solidFill>
                  <a:schemeClr val="accent2"/>
                </a:solidFill>
                <a:sym typeface="Wingdings" panose="05000000000000000000" pitchFamily="2" charset="2"/>
              </a:rPr>
              <a:t>c</a:t>
            </a:r>
            <a:r>
              <a:rPr lang="en-US" sz="1600" b="1" i="1" dirty="0">
                <a:solidFill>
                  <a:schemeClr val="accent2"/>
                </a:solidFill>
                <a:sym typeface="Wingdings" panose="05000000000000000000" pitchFamily="2" charset="2"/>
              </a:rPr>
              <a:t> </a:t>
            </a:r>
            <a:r>
              <a:rPr lang="en-US" sz="1600" b="1" dirty="0">
                <a:solidFill>
                  <a:schemeClr val="accent2"/>
                </a:solidFill>
                <a:sym typeface="Wingdings" panose="05000000000000000000" pitchFamily="2" charset="2"/>
              </a:rPr>
              <a:t>= 6 components are selected for the reduced model</a:t>
            </a:r>
            <a:endParaRPr lang="en-US" sz="1600" b="1" dirty="0">
              <a:solidFill>
                <a:schemeClr val="accent2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9C548D6-5914-4D5D-9738-0472935C4F12}"/>
              </a:ext>
            </a:extLst>
          </p:cNvPr>
          <p:cNvCxnSpPr>
            <a:cxnSpLocks/>
          </p:cNvCxnSpPr>
          <p:nvPr/>
        </p:nvCxnSpPr>
        <p:spPr>
          <a:xfrm>
            <a:off x="8542422" y="712572"/>
            <a:ext cx="112740" cy="1003846"/>
          </a:xfrm>
          <a:prstGeom prst="straightConnector1">
            <a:avLst/>
          </a:prstGeom>
          <a:noFill/>
          <a:ln w="28575">
            <a:solidFill>
              <a:schemeClr val="accent2"/>
            </a:solidFill>
            <a:miter lim="800000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90BDBA1-6F64-5DA3-7E33-607023544BF4}"/>
              </a:ext>
            </a:extLst>
          </p:cNvPr>
          <p:cNvSpPr/>
          <p:nvPr/>
        </p:nvSpPr>
        <p:spPr>
          <a:xfrm>
            <a:off x="405115" y="6285755"/>
            <a:ext cx="513144" cy="477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165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6D166-B5C4-48AD-B9B3-DFD86ADE8E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9A7073B-F132-B045-B7E2-C3507B12DDD9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DA7D71-E0A2-448B-AA27-08906A2868F7}"/>
              </a:ext>
            </a:extLst>
          </p:cNvPr>
          <p:cNvSpPr txBox="1"/>
          <p:nvPr/>
        </p:nvSpPr>
        <p:spPr>
          <a:xfrm>
            <a:off x="653998" y="1299488"/>
            <a:ext cx="6140849" cy="41857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600" dirty="0">
              <a:solidFill>
                <a:schemeClr val="bg2">
                  <a:lumMod val="10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2">
                  <a:lumMod val="10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Normal distribution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is fitted by maximizing likelihood with projections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No nonlinear correlations between modes </a:t>
            </a:r>
          </a:p>
          <a:p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The random transforms are generated as following:</a:t>
            </a:r>
          </a:p>
          <a:p>
            <a:pPr marL="285750" indent="-285750">
              <a:buFont typeface="Arial"/>
              <a:buChar char="•"/>
            </a:pP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buFont typeface="Arial"/>
            </a:pPr>
            <a:endParaRPr lang="en-US" sz="1600" b="1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buFont typeface="Arial"/>
            </a:pPr>
            <a:endParaRPr lang="en-US" sz="1600" b="1" dirty="0">
              <a:solidFill>
                <a:schemeClr val="bg2">
                  <a:lumMod val="10000"/>
                </a:schemeClr>
              </a:solidFill>
            </a:endParaRPr>
          </a:p>
          <a:p>
            <a:endParaRPr lang="en-US" sz="1600" b="1" dirty="0">
              <a:solidFill>
                <a:schemeClr val="accent2"/>
              </a:solidFill>
            </a:endParaRPr>
          </a:p>
          <a:p>
            <a:endParaRPr lang="en-US" sz="1600" b="1" dirty="0">
              <a:solidFill>
                <a:schemeClr val="accent2"/>
              </a:solidFill>
            </a:endParaRPr>
          </a:p>
          <a:p>
            <a:pPr marL="285750" indent="-285750"/>
            <a:endParaRPr lang="en-US" sz="1600" dirty="0">
              <a:solidFill>
                <a:schemeClr val="accent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32A3E1E-2005-4928-A181-B69453D30E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263" y="3860577"/>
            <a:ext cx="2300608" cy="14789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D43CB5-1C5C-4F30-A052-03F5A8BC5E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302" y="2045050"/>
            <a:ext cx="1279265" cy="27977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C2AA8B0C-3409-4702-A9F7-16D5656DA808}"/>
              </a:ext>
            </a:extLst>
          </p:cNvPr>
          <p:cNvGrpSpPr>
            <a:grpSpLocks noChangeAspect="1"/>
          </p:cNvGrpSpPr>
          <p:nvPr/>
        </p:nvGrpSpPr>
        <p:grpSpPr>
          <a:xfrm>
            <a:off x="7188328" y="1587173"/>
            <a:ext cx="3840956" cy="4081210"/>
            <a:chOff x="7106126" y="876907"/>
            <a:chExt cx="3257801" cy="3461578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99A3524-65E3-47A5-853A-128064F5A821}"/>
                </a:ext>
              </a:extLst>
            </p:cNvPr>
            <p:cNvGrpSpPr/>
            <p:nvPr/>
          </p:nvGrpSpPr>
          <p:grpSpPr>
            <a:xfrm>
              <a:off x="7106126" y="1266632"/>
              <a:ext cx="3257801" cy="3071853"/>
              <a:chOff x="7106126" y="1266632"/>
              <a:chExt cx="3257801" cy="3071853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3FA8B55-E178-427B-9218-611642BBA6D7}"/>
                  </a:ext>
                </a:extLst>
              </p:cNvPr>
              <p:cNvGrpSpPr/>
              <p:nvPr/>
            </p:nvGrpSpPr>
            <p:grpSpPr>
              <a:xfrm>
                <a:off x="7106126" y="1482076"/>
                <a:ext cx="3257801" cy="2856409"/>
                <a:chOff x="6819354" y="1229438"/>
                <a:chExt cx="3257801" cy="2856409"/>
              </a:xfrm>
            </p:grpSpPr>
            <p:pic>
              <p:nvPicPr>
                <p:cNvPr id="10" name="Image 9">
                  <a:extLst>
                    <a:ext uri="{FF2B5EF4-FFF2-40B4-BE49-F238E27FC236}">
                      <a16:creationId xmlns:a16="http://schemas.microsoft.com/office/drawing/2014/main" id="{AEE8180A-1A75-448C-B247-E442505416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1775" b="31750"/>
                <a:stretch/>
              </p:blipFill>
              <p:spPr>
                <a:xfrm>
                  <a:off x="7151672" y="1229438"/>
                  <a:ext cx="2925483" cy="2856409"/>
                </a:xfrm>
                <a:prstGeom prst="rect">
                  <a:avLst/>
                </a:prstGeom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BB80F6E-DCF6-4BD7-91D8-77C7891B8E34}"/>
                    </a:ext>
                  </a:extLst>
                </p:cNvPr>
                <p:cNvSpPr txBox="1"/>
                <p:nvPr/>
              </p:nvSpPr>
              <p:spPr>
                <a:xfrm>
                  <a:off x="6819354" y="1538025"/>
                  <a:ext cx="290144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accent2"/>
                      </a:solidFill>
                    </a:rPr>
                    <a:t>m=1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6451883-E000-4C78-B1E8-6AD8BD3FCE43}"/>
                    </a:ext>
                  </a:extLst>
                </p:cNvPr>
                <p:cNvSpPr txBox="1"/>
                <p:nvPr/>
              </p:nvSpPr>
              <p:spPr>
                <a:xfrm>
                  <a:off x="6819354" y="2208547"/>
                  <a:ext cx="290144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accent2"/>
                      </a:solidFill>
                    </a:rPr>
                    <a:t>m=2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83E8A40-C165-486B-AAAA-1E7CFBC01BF2}"/>
                    </a:ext>
                  </a:extLst>
                </p:cNvPr>
                <p:cNvSpPr txBox="1"/>
                <p:nvPr/>
              </p:nvSpPr>
              <p:spPr>
                <a:xfrm>
                  <a:off x="6819354" y="2879069"/>
                  <a:ext cx="290144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accent2"/>
                      </a:solidFill>
                    </a:rPr>
                    <a:t>m=3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FE9109E-740E-4FF8-ABF6-B1EF232788DD}"/>
                    </a:ext>
                  </a:extLst>
                </p:cNvPr>
                <p:cNvSpPr txBox="1"/>
                <p:nvPr/>
              </p:nvSpPr>
              <p:spPr>
                <a:xfrm>
                  <a:off x="6819354" y="3549591"/>
                  <a:ext cx="290144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accent2"/>
                      </a:solidFill>
                    </a:rPr>
                    <a:t>m=4</a:t>
                  </a:r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DA6807C-75B9-49C9-811C-E9438CEDDCF8}"/>
                  </a:ext>
                </a:extLst>
              </p:cNvPr>
              <p:cNvSpPr txBox="1"/>
              <p:nvPr/>
            </p:nvSpPr>
            <p:spPr>
              <a:xfrm>
                <a:off x="7726458" y="1266632"/>
                <a:ext cx="24686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2"/>
                    </a:solidFill>
                  </a:rPr>
                  <a:t>n=1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D2C592B-9257-45DC-9E66-2D68AD9E28F2}"/>
                  </a:ext>
                </a:extLst>
              </p:cNvPr>
              <p:cNvSpPr txBox="1"/>
              <p:nvPr/>
            </p:nvSpPr>
            <p:spPr>
              <a:xfrm>
                <a:off x="8428404" y="1266632"/>
                <a:ext cx="24686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2"/>
                    </a:solidFill>
                  </a:rPr>
                  <a:t>n=2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C647235-7EDD-4F8E-B93E-6D589B90CA1E}"/>
                  </a:ext>
                </a:extLst>
              </p:cNvPr>
              <p:cNvSpPr txBox="1"/>
              <p:nvPr/>
            </p:nvSpPr>
            <p:spPr>
              <a:xfrm>
                <a:off x="9130350" y="1266632"/>
                <a:ext cx="24686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2"/>
                    </a:solidFill>
                  </a:rPr>
                  <a:t>n=3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68035EE-A0D6-4597-B329-9C7E46B43023}"/>
                  </a:ext>
                </a:extLst>
              </p:cNvPr>
              <p:cNvSpPr txBox="1"/>
              <p:nvPr/>
            </p:nvSpPr>
            <p:spPr>
              <a:xfrm>
                <a:off x="9832296" y="1266632"/>
                <a:ext cx="24686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2"/>
                    </a:solidFill>
                  </a:rPr>
                  <a:t>n=4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1292C9F-5EC0-4A4B-8735-5A9E5B7F3AB1}"/>
                    </a:ext>
                  </a:extLst>
                </p:cNvPr>
                <p:cNvSpPr/>
                <p:nvPr/>
              </p:nvSpPr>
              <p:spPr>
                <a:xfrm>
                  <a:off x="8379176" y="876907"/>
                  <a:ext cx="1005083" cy="2757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𝑚𝑗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𝑛𝑖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1292C9F-5EC0-4A4B-8735-5A9E5B7F3A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79176" y="876907"/>
                  <a:ext cx="1005083" cy="275732"/>
                </a:xfrm>
                <a:prstGeom prst="rect">
                  <a:avLst/>
                </a:prstGeom>
                <a:blipFill>
                  <a:blip r:embed="rId5"/>
                  <a:stretch>
                    <a:fillRect b="-18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25CE3E4-DB8C-4176-A742-7D7EA665357C}"/>
              </a:ext>
            </a:extLst>
          </p:cNvPr>
          <p:cNvSpPr txBox="1"/>
          <p:nvPr/>
        </p:nvSpPr>
        <p:spPr>
          <a:xfrm>
            <a:off x="1952816" y="4145093"/>
            <a:ext cx="111729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1400" dirty="0">
                <a:solidFill>
                  <a:schemeClr val="accent2"/>
                </a:solidFill>
              </a:rPr>
              <a:t>Displacement: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260E85-C8AB-4CAE-8C7F-7B3E65C66BB3}"/>
              </a:ext>
            </a:extLst>
          </p:cNvPr>
          <p:cNvSpPr txBox="1"/>
          <p:nvPr/>
        </p:nvSpPr>
        <p:spPr>
          <a:xfrm>
            <a:off x="1047479" y="4815887"/>
            <a:ext cx="201978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1400" dirty="0">
                <a:solidFill>
                  <a:schemeClr val="accent2"/>
                </a:solidFill>
              </a:rPr>
              <a:t>Local intensity transforms: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055BAF4-56CC-4CA3-8D13-BC47CA8AB4E7}"/>
              </a:ext>
            </a:extLst>
          </p:cNvPr>
          <p:cNvSpPr/>
          <p:nvPr/>
        </p:nvSpPr>
        <p:spPr>
          <a:xfrm>
            <a:off x="7027403" y="1213768"/>
            <a:ext cx="43527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Example of the first CC patient component</a:t>
            </a:r>
          </a:p>
        </p:txBody>
      </p:sp>
      <p:sp>
        <p:nvSpPr>
          <p:cNvPr id="37" name="Footer Placeholder 5">
            <a:extLst>
              <a:ext uri="{FF2B5EF4-FFF2-40B4-BE49-F238E27FC236}">
                <a16:creationId xmlns:a16="http://schemas.microsoft.com/office/drawing/2014/main" id="{ABA49384-6DB8-44F3-9A0F-3D5F4A7390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12005" y="6432462"/>
            <a:ext cx="3229587" cy="182880"/>
          </a:xfrm>
        </p:spPr>
        <p:txBody>
          <a:bodyPr/>
          <a:lstStyle/>
          <a:p>
            <a:r>
              <a:rPr lang="en-US" dirty="0"/>
              <a:t>Data augmentation for breast cancer mass segmentation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26CA9410-5F98-4F89-95F8-31B42966C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47" y="242658"/>
            <a:ext cx="11201400" cy="91440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Reduced transformation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E99754-7485-C44B-0E32-4867F11E0B3B}"/>
              </a:ext>
            </a:extLst>
          </p:cNvPr>
          <p:cNvSpPr/>
          <p:nvPr/>
        </p:nvSpPr>
        <p:spPr>
          <a:xfrm>
            <a:off x="405115" y="6285755"/>
            <a:ext cx="513144" cy="477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774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28791-982F-47B2-B097-402FB6A80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09" y="211343"/>
            <a:ext cx="11650248" cy="91440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Examples of augmentation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6D166-B5C4-48AD-B9B3-DFD86ADE8E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9A7073B-F132-B045-B7E2-C3507B12DDD9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C4E4F2-37F1-4534-8019-951F7B1F97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142" y="2390878"/>
            <a:ext cx="2300608" cy="147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333219-3721-40BB-8E98-39F1F26598D0}"/>
              </a:ext>
            </a:extLst>
          </p:cNvPr>
          <p:cNvSpPr txBox="1"/>
          <p:nvPr/>
        </p:nvSpPr>
        <p:spPr>
          <a:xfrm>
            <a:off x="602322" y="1317629"/>
            <a:ext cx="506219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Example of transformations applied on one patient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943A3F-2901-418A-87E5-A6FEDD40AA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82839" y="3975154"/>
            <a:ext cx="1402642" cy="28052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7EB10C-394B-42C2-8098-D21BB2F1DB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56" y="3975154"/>
            <a:ext cx="1402642" cy="28052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0DBC45C-5057-4C64-A062-B3CFE0932FA0}"/>
              </a:ext>
            </a:extLst>
          </p:cNvPr>
          <p:cNvSpPr/>
          <p:nvPr/>
        </p:nvSpPr>
        <p:spPr>
          <a:xfrm>
            <a:off x="4038665" y="2673159"/>
            <a:ext cx="3101407" cy="914400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Design of a physical model to capture and generate those intensity variations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B653FB1-58CF-4D6C-8645-65F8919EA984}"/>
                  </a:ext>
                </a:extLst>
              </p:cNvPr>
              <p:cNvSpPr txBox="1"/>
              <p:nvPr/>
            </p:nvSpPr>
            <p:spPr>
              <a:xfrm>
                <a:off x="9905768" y="1035288"/>
                <a:ext cx="209948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600" dirty="0">
                    <a:solidFill>
                      <a:srgbClr val="002060"/>
                    </a:solidFill>
                  </a:rPr>
                  <a:t>Single exam with lesion: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sz="16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B653FB1-58CF-4D6C-8645-65F8919EA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768" y="1035288"/>
                <a:ext cx="2099484" cy="492443"/>
              </a:xfrm>
              <a:prstGeom prst="rect">
                <a:avLst/>
              </a:prstGeom>
              <a:blipFill>
                <a:blip r:embed="rId5"/>
                <a:stretch>
                  <a:fillRect l="-6105" t="-13580" r="-3488" b="-16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B12BA0-510E-4E6B-B3D7-E05C245B2802}"/>
                  </a:ext>
                </a:extLst>
              </p:cNvPr>
              <p:cNvSpPr txBox="1"/>
              <p:nvPr/>
            </p:nvSpPr>
            <p:spPr>
              <a:xfrm>
                <a:off x="10083838" y="5314095"/>
                <a:ext cx="170880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>
                    <a:solidFill>
                      <a:srgbClr val="002060"/>
                    </a:solidFill>
                  </a:rPr>
                  <a:t>Augmented images: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6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d>
                        <m:dPr>
                          <m:ctrlPr>
                            <a:rPr lang="en-US" sz="16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600" dirty="0">
                  <a:solidFill>
                    <a:srgbClr val="002060"/>
                  </a:solidFill>
                </a:endParaRPr>
              </a:p>
              <a:p>
                <a:endParaRPr lang="en-US" sz="1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B12BA0-510E-4E6B-B3D7-E05C245B2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3838" y="5314095"/>
                <a:ext cx="1708801" cy="738664"/>
              </a:xfrm>
              <a:prstGeom prst="rect">
                <a:avLst/>
              </a:prstGeom>
              <a:blipFill>
                <a:blip r:embed="rId6"/>
                <a:stretch>
                  <a:fillRect l="-7143" t="-9091" r="-6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997C82B5-E3DC-4778-B9CD-EE5C072C54F4}"/>
              </a:ext>
            </a:extLst>
          </p:cNvPr>
          <p:cNvSpPr txBox="1"/>
          <p:nvPr/>
        </p:nvSpPr>
        <p:spPr>
          <a:xfrm>
            <a:off x="5229856" y="5190984"/>
            <a:ext cx="138072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</a:rPr>
              <a:t>Multiple virtual exams acquisition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66BCC4B-CFA9-4729-85BF-23333CA5C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7593" y="496352"/>
            <a:ext cx="2592089" cy="16791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9A1CBDD-E54D-4728-83A6-2AA1E81EBF1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81197" y="3973010"/>
            <a:ext cx="1402641" cy="280528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10D4EFF-5897-43A5-8903-ECAC014FDFB0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8310084" y="2175482"/>
            <a:ext cx="3554" cy="2030758"/>
          </a:xfrm>
          <a:prstGeom prst="straightConnector1">
            <a:avLst/>
          </a:prstGeom>
          <a:noFill/>
          <a:ln w="28575">
            <a:solidFill>
              <a:schemeClr val="accent2"/>
            </a:solidFill>
            <a:miter lim="800000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Footer Placeholder 5">
            <a:extLst>
              <a:ext uri="{FF2B5EF4-FFF2-40B4-BE49-F238E27FC236}">
                <a16:creationId xmlns:a16="http://schemas.microsoft.com/office/drawing/2014/main" id="{49BC9EE0-47E9-4C4A-85CE-4B466DC1CED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12005" y="6432462"/>
            <a:ext cx="3229587" cy="182880"/>
          </a:xfrm>
        </p:spPr>
        <p:txBody>
          <a:bodyPr/>
          <a:lstStyle/>
          <a:p>
            <a:r>
              <a:rPr lang="en-US" dirty="0"/>
              <a:t>Data augmentation for breast cancer mass segmentation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BEE2697-A747-4CF1-9F65-866D53CD273E}"/>
                  </a:ext>
                </a:extLst>
              </p:cNvPr>
              <p:cNvSpPr txBox="1"/>
              <p:nvPr/>
            </p:nvSpPr>
            <p:spPr>
              <a:xfrm>
                <a:off x="8681197" y="2950574"/>
                <a:ext cx="2370136" cy="2184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d>
                        <m:dPr>
                          <m:ctrlPr>
                            <a:rPr lang="en-U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𝑔𝑒𝑛</m:t>
                          </m:r>
                        </m:sup>
                      </m:sSup>
                      <m:d>
                        <m:dPr>
                          <m:ctrlPr>
                            <a:rPr lang="en-U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4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𝑔𝑒𝑛</m:t>
                          </m:r>
                        </m:sup>
                      </m:sSup>
                      <m:r>
                        <a:rPr lang="en-US" sz="14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14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BEE2697-A747-4CF1-9F65-866D53CD2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1197" y="2950574"/>
                <a:ext cx="2370136" cy="218458"/>
              </a:xfrm>
              <a:prstGeom prst="rect">
                <a:avLst/>
              </a:prstGeom>
              <a:blipFill>
                <a:blip r:embed="rId9"/>
                <a:stretch>
                  <a:fillRect l="-1285" t="-25000" r="-2314" b="-36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05405860-A356-46B9-BCEC-B861B78997B2}"/>
              </a:ext>
            </a:extLst>
          </p:cNvPr>
          <p:cNvSpPr>
            <a:spLocks noChangeAspect="1"/>
          </p:cNvSpPr>
          <p:nvPr/>
        </p:nvSpPr>
        <p:spPr>
          <a:xfrm>
            <a:off x="8242582" y="3046440"/>
            <a:ext cx="144208" cy="1442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D43322F-CDAA-487A-973E-B395BD25BC29}"/>
              </a:ext>
            </a:extLst>
          </p:cNvPr>
          <p:cNvCxnSpPr>
            <a:stCxn id="14" idx="3"/>
            <a:endCxn id="24" idx="2"/>
          </p:cNvCxnSpPr>
          <p:nvPr/>
        </p:nvCxnSpPr>
        <p:spPr>
          <a:xfrm flipV="1">
            <a:off x="7140072" y="3118544"/>
            <a:ext cx="1102510" cy="11815"/>
          </a:xfrm>
          <a:prstGeom prst="line">
            <a:avLst/>
          </a:prstGeom>
          <a:noFill/>
          <a:ln w="28575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A14D435-8461-F718-DF15-D24B275935B4}"/>
              </a:ext>
            </a:extLst>
          </p:cNvPr>
          <p:cNvSpPr/>
          <p:nvPr/>
        </p:nvSpPr>
        <p:spPr>
          <a:xfrm>
            <a:off x="405115" y="6285755"/>
            <a:ext cx="513144" cy="477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973400"/>
      </p:ext>
    </p:extLst>
  </p:cSld>
  <p:clrMapOvr>
    <a:masterClrMapping/>
  </p:clrMapOvr>
</p:sld>
</file>

<file path=ppt/theme/theme1.xml><?xml version="1.0" encoding="utf-8"?>
<a:theme xmlns:a="http://schemas.openxmlformats.org/drawingml/2006/main" name="GE">
  <a:themeElements>
    <a:clrScheme name="GE Office Colors">
      <a:dk1>
        <a:srgbClr val="63666A"/>
      </a:dk1>
      <a:lt1>
        <a:sysClr val="window" lastClr="FFFFFF"/>
      </a:lt1>
      <a:dk2>
        <a:srgbClr val="B1B3B3"/>
      </a:dk2>
      <a:lt2>
        <a:srgbClr val="F0F0F0"/>
      </a:lt2>
      <a:accent1>
        <a:srgbClr val="005EB8"/>
      </a:accent1>
      <a:accent2>
        <a:srgbClr val="63666A"/>
      </a:accent2>
      <a:accent3>
        <a:srgbClr val="00B5E2"/>
      </a:accent3>
      <a:accent4>
        <a:srgbClr val="13294B"/>
      </a:accent4>
      <a:accent5>
        <a:srgbClr val="B1B3B3"/>
      </a:accent5>
      <a:accent6>
        <a:srgbClr val="00BF6F"/>
      </a:accent6>
      <a:hlink>
        <a:srgbClr val="005CB9"/>
      </a:hlink>
      <a:folHlink>
        <a:srgbClr val="00B5E2"/>
      </a:folHlink>
    </a:clrScheme>
    <a:fontScheme name="GE Office Fonts">
      <a:majorFont>
        <a:latin typeface="GE Inspira Sans"/>
        <a:ea typeface=""/>
        <a:cs typeface=""/>
      </a:majorFont>
      <a:minorFont>
        <a:latin typeface="GE Inspira Sans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noFill/>
        <a:ln w="28575">
          <a:solidFill>
            <a:schemeClr val="accent2"/>
          </a:solidFill>
          <a:miter lim="800000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 smtClean="0">
            <a:solidFill>
              <a:schemeClr val="accent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Template_v2 (wide)_02092017" id="{2328DE55-90D5-46ED-8A00-0210098DCBED}" vid="{2723F289-DBE1-48CC-97F2-F2B29FDD5CD7}"/>
    </a:ext>
  </a:extLst>
</a:theme>
</file>

<file path=ppt/theme/theme2.xml><?xml version="1.0" encoding="utf-8"?>
<a:theme xmlns:a="http://schemas.openxmlformats.org/drawingml/2006/main" name="Office Theme">
  <a:themeElements>
    <a:clrScheme name="GE Colors">
      <a:dk1>
        <a:sysClr val="windowText" lastClr="000000"/>
      </a:dk1>
      <a:lt1>
        <a:sysClr val="window" lastClr="FFFFFF"/>
      </a:lt1>
      <a:dk2>
        <a:srgbClr val="B1B3B3"/>
      </a:dk2>
      <a:lt2>
        <a:srgbClr val="F0F0F0"/>
      </a:lt2>
      <a:accent1>
        <a:srgbClr val="005CB9"/>
      </a:accent1>
      <a:accent2>
        <a:srgbClr val="63666A"/>
      </a:accent2>
      <a:accent3>
        <a:srgbClr val="00B5E2"/>
      </a:accent3>
      <a:accent4>
        <a:srgbClr val="0A0A37"/>
      </a:accent4>
      <a:accent5>
        <a:srgbClr val="FE5000"/>
      </a:accent5>
      <a:accent6>
        <a:srgbClr val="00BF6F"/>
      </a:accent6>
      <a:hlink>
        <a:srgbClr val="005CB9"/>
      </a:hlink>
      <a:folHlink>
        <a:srgbClr val="00B5E2"/>
      </a:folHlink>
    </a:clrScheme>
    <a:fontScheme name="GE">
      <a:majorFont>
        <a:latin typeface="GE Inspira Sans"/>
        <a:ea typeface=""/>
        <a:cs typeface=""/>
      </a:majorFont>
      <a:minorFont>
        <a:latin typeface="GE Inspira Sans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GE Colors">
      <a:dk1>
        <a:sysClr val="windowText" lastClr="000000"/>
      </a:dk1>
      <a:lt1>
        <a:sysClr val="window" lastClr="FFFFFF"/>
      </a:lt1>
      <a:dk2>
        <a:srgbClr val="B1B3B3"/>
      </a:dk2>
      <a:lt2>
        <a:srgbClr val="F0F0F0"/>
      </a:lt2>
      <a:accent1>
        <a:srgbClr val="005CB9"/>
      </a:accent1>
      <a:accent2>
        <a:srgbClr val="63666A"/>
      </a:accent2>
      <a:accent3>
        <a:srgbClr val="00B5E2"/>
      </a:accent3>
      <a:accent4>
        <a:srgbClr val="0A0A37"/>
      </a:accent4>
      <a:accent5>
        <a:srgbClr val="FE5000"/>
      </a:accent5>
      <a:accent6>
        <a:srgbClr val="00BF6F"/>
      </a:accent6>
      <a:hlink>
        <a:srgbClr val="005CB9"/>
      </a:hlink>
      <a:folHlink>
        <a:srgbClr val="00B5E2"/>
      </a:folHlink>
    </a:clrScheme>
    <a:fontScheme name="GE">
      <a:majorFont>
        <a:latin typeface="GE Inspira Sans"/>
        <a:ea typeface=""/>
        <a:cs typeface=""/>
      </a:majorFont>
      <a:minorFont>
        <a:latin typeface="GE Inspira Sans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Primary PowerPoint Template</Template>
  <TotalTime>60419</TotalTime>
  <Words>853</Words>
  <Application>Microsoft Office PowerPoint</Application>
  <PresentationFormat>Grand écran</PresentationFormat>
  <Paragraphs>178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1" baseType="lpstr">
      <vt:lpstr>Arial</vt:lpstr>
      <vt:lpstr>Cambria Math</vt:lpstr>
      <vt:lpstr>GE Inspira Sans</vt:lpstr>
      <vt:lpstr>Swis721 BlkCn BT</vt:lpstr>
      <vt:lpstr>Wingdings</vt:lpstr>
      <vt:lpstr>GE</vt:lpstr>
      <vt:lpstr>Data augmentation for breast mass segmentation</vt:lpstr>
      <vt:lpstr>Data augmentation</vt:lpstr>
      <vt:lpstr>Introduction of the proposed data augmentation</vt:lpstr>
      <vt:lpstr>Design of breast transformation models</vt:lpstr>
      <vt:lpstr>Registration procedure</vt:lpstr>
      <vt:lpstr>Reduced transformation model</vt:lpstr>
      <vt:lpstr>Présentation PowerPoint</vt:lpstr>
      <vt:lpstr>Reduced transformation model</vt:lpstr>
      <vt:lpstr>Examples of augmentation</vt:lpstr>
      <vt:lpstr>Data augmentation for segmentation </vt:lpstr>
      <vt:lpstr>Transfer of the variability learned in the mammography dataset</vt:lpstr>
      <vt:lpstr>Transfer of the variability learned in the mammography dataset</vt:lpstr>
      <vt:lpstr>Results – data augmentation methods</vt:lpstr>
      <vt:lpstr>Présentation PowerPoint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Layout Two Lines Maximum</dc:title>
  <dc:creator>Jailin, Clement (GE Healthcare)</dc:creator>
  <dc:description>Version 1.08
Job 1437
August 25, 2016</dc:description>
  <cp:lastModifiedBy>Caselles, Luc (GE HealthCare)</cp:lastModifiedBy>
  <cp:revision>1293</cp:revision>
  <dcterms:created xsi:type="dcterms:W3CDTF">2019-10-07T09:35:45Z</dcterms:created>
  <dcterms:modified xsi:type="dcterms:W3CDTF">2024-04-02T18:36:47Z</dcterms:modified>
</cp:coreProperties>
</file>